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6" r:id="rId6"/>
    <p:sldId id="257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h, Amy" initials="SA" lastIdx="2" clrIdx="0">
    <p:extLst>
      <p:ext uri="{19B8F6BF-5375-455C-9EA6-DF929625EA0E}">
        <p15:presenceInfo xmlns:p15="http://schemas.microsoft.com/office/powerpoint/2012/main" userId="S-1-5-21-2113169553-152591045-318601546-105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41" d="100"/>
          <a:sy n="41" d="100"/>
        </p:scale>
        <p:origin x="73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A8170-6878-4DE3-83B2-F28DB63FE9D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B1981-D865-4E7A-9441-97F9F23E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072F-A5BD-423E-AC98-2892E7DDD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95FD3-A6B6-4866-96CE-CC5761CEF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31614-2895-4BCD-A3CB-AA2DA17F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65A9-722E-44A6-B589-58B3DAA8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D3A8B-90E7-4C3A-9418-CF1722B5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182F-709B-4127-8CD7-840E6CB9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7C6A0-27F2-44BD-9349-639A6D38D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39DC-8217-48C9-A9D7-81D3B682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78B-7D38-4891-8B2D-11FED641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879C9-3E29-419B-921B-8A326078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FE754-A3EA-41DB-9E52-58960EEB6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EA623-49F0-45E4-8E70-F16432C63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D1CB2-1FFF-4BB7-98D2-CD97C1A2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13A12-6496-4EDF-AB3D-8E9D365C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E3CB5-730A-4E81-A51B-4E0BCED0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1A88-EFB1-47B3-A832-A1302F25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E8E67-CFDD-4AD6-95AE-B7783183C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9625F-1320-4A70-B0E0-0E1DA3B8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DB6B3-8E3D-43CA-AAE7-D4F93404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DEEA-A8B6-4DDF-AA90-8035D19B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2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8407-E2DB-4619-9B4E-50DFC3A0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F8630-764B-4286-88D6-8CE5366E1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42672-EC1D-4841-9EC5-5B6FF24A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6EEF0-9248-47F3-A508-F90E6BCC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C78D4-7263-410C-93F5-7D639290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8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692B-52FC-47C5-8B5B-1F29D6A9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6026-6D45-45B9-8CFE-3BE067C44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5048F-05CD-4731-ACA9-1C838D871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32AB7-8CCD-46B6-AE1C-6BAF38F2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86FC0-0E57-4D17-9126-3119075C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929EA-FC25-406C-A064-35D7BD7F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9618-8A32-4874-A1EA-4B4B8CAE3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FC592-4C05-47C5-B5CA-6A97CA64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CFBB4-4270-4522-9776-76C6625BA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92A165-4B22-4ACE-933E-CA70417C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6EC3C-D387-48FE-A5E8-903B3BD6B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F8963-3142-4090-8398-6B257A5F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7A543-CCC8-49FF-92C8-AD73DC80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CACE6-656A-4BEC-B051-74C4505F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5A36-E977-4DCD-9B27-933B7A40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BE53A-3572-47C8-B128-E4AB2481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D2AEB-FEE7-4DC3-B59F-8C6EF947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7239B-B373-4FCB-9DBE-122A3EC6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2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B988D-62A7-4657-A08B-719F3D94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6300A-26D3-45B6-B443-7CC80F47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BD6BE-34CC-4DAB-B5D9-199CE8B5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3F08-FBF2-4363-A846-27D2CCC8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DA0-6E7A-4113-958F-6510C8A6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982A0-D224-4B04-8DEC-045500266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FD898-B698-4327-8150-DF7C58D5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178DF-48D2-4FE8-9D8D-8207D45A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2D19A-C615-43B8-BB69-023B17B3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1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5951-1694-4225-9655-5C2CA09A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B2E0F-E06C-46E6-A227-2838A71BB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59F23-77C4-4FF9-B720-22DE1DB63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6F445-A341-4669-B901-F09BA049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6481E-A17E-4B69-AF62-EA8494FC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66E49-AE92-4E38-90AC-5223E6FC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A3F0B-2973-4877-A3FD-538829A6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A714E-FAFA-4774-98F7-50EF6ECE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0C978-53CA-4254-9AD3-24C5507C9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5CC7B-E41C-4461-BE10-CC4A50C0E65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8E92B-2DD2-4DD1-82E3-B0E4E5F9F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A470F-9401-4029-91AA-EAE65BAF1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45FA-CBEA-434C-8620-2AC0BB66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2642E7-8B7D-44F1-8708-C19B63686E5A}"/>
              </a:ext>
            </a:extLst>
          </p:cNvPr>
          <p:cNvSpPr/>
          <p:nvPr/>
        </p:nvSpPr>
        <p:spPr>
          <a:xfrm>
            <a:off x="4030629" y="1238849"/>
            <a:ext cx="4518787" cy="4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Algorithm A. Current Regimen: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Metformin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monotherapy</a:t>
            </a:r>
            <a:r>
              <a:rPr lang="en-US" sz="1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2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BB84B2-3736-4F8A-A557-6DCB5B355EDD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332430" y="2184470"/>
            <a:ext cx="4954953" cy="11603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815AF7-CC55-4684-891F-F4E8708F1CF4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4159169" y="2173870"/>
            <a:ext cx="2135780" cy="1170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2DA954-B12C-4E1D-8AB8-9E100B38D82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6294949" y="2184470"/>
            <a:ext cx="3073418" cy="11603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EA8579F-E838-4BB9-8DD1-DFBB68139FBA}"/>
              </a:ext>
            </a:extLst>
          </p:cNvPr>
          <p:cNvCxnSpPr/>
          <p:nvPr/>
        </p:nvCxnSpPr>
        <p:spPr>
          <a:xfrm>
            <a:off x="6287383" y="1703617"/>
            <a:ext cx="2639" cy="480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49181" y="3344793"/>
            <a:ext cx="1566497" cy="1178446"/>
            <a:chOff x="523781" y="2956253"/>
            <a:chExt cx="1566497" cy="117844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225F7-9556-4E84-B32D-3C7CEEC321F9}"/>
                </a:ext>
              </a:extLst>
            </p:cNvPr>
            <p:cNvSpPr/>
            <p:nvPr/>
          </p:nvSpPr>
          <p:spPr>
            <a:xfrm>
              <a:off x="911780" y="2956253"/>
              <a:ext cx="790500" cy="4161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&lt;6.5%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B337AB9-8915-40DC-B22C-972204EAC45C}"/>
                </a:ext>
              </a:extLst>
            </p:cNvPr>
            <p:cNvSpPr/>
            <p:nvPr/>
          </p:nvSpPr>
          <p:spPr>
            <a:xfrm>
              <a:off x="523781" y="3668600"/>
              <a:ext cx="1566497" cy="4660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Continue current therapy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F0B04CA-F8FF-4D33-8CE6-0A5D4326D2CA}"/>
                </a:ext>
              </a:extLst>
            </p:cNvPr>
            <p:cNvCxnSpPr>
              <a:stCxn id="6" idx="2"/>
              <a:endCxn id="18" idx="0"/>
            </p:cNvCxnSpPr>
            <p:nvPr/>
          </p:nvCxnSpPr>
          <p:spPr>
            <a:xfrm>
              <a:off x="1307030" y="3372409"/>
              <a:ext cx="0" cy="2961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BEC3B7E-3FF3-41C0-9259-9E2528A4ED69}"/>
              </a:ext>
            </a:extLst>
          </p:cNvPr>
          <p:cNvGrpSpPr/>
          <p:nvPr/>
        </p:nvGrpSpPr>
        <p:grpSpPr>
          <a:xfrm>
            <a:off x="3152527" y="3344793"/>
            <a:ext cx="2013282" cy="1439213"/>
            <a:chOff x="3152527" y="3344793"/>
            <a:chExt cx="2013282" cy="143921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B09900-CCAA-4722-8F15-DBC9270E0E73}"/>
                </a:ext>
              </a:extLst>
            </p:cNvPr>
            <p:cNvSpPr/>
            <p:nvPr/>
          </p:nvSpPr>
          <p:spPr>
            <a:xfrm>
              <a:off x="3722822" y="3344793"/>
              <a:ext cx="872693" cy="37911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≥ 6.5-8.5 %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3B4B272-B3CD-4448-8CE4-CABF0E18DAE2}"/>
                </a:ext>
              </a:extLst>
            </p:cNvPr>
            <p:cNvSpPr/>
            <p:nvPr/>
          </p:nvSpPr>
          <p:spPr>
            <a:xfrm>
              <a:off x="3152527" y="4088511"/>
              <a:ext cx="2013282" cy="6954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Maximize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metformin</a:t>
              </a:r>
              <a:r>
                <a:rPr lang="en-US" sz="1200" b="1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2. Add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agent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7B0161E-DE96-40D6-A3CB-C66E63343F6A}"/>
                </a:ext>
              </a:extLst>
            </p:cNvPr>
            <p:cNvCxnSpPr>
              <a:cxnSpLocks/>
              <a:stCxn id="8" idx="2"/>
              <a:endCxn id="20" idx="0"/>
            </p:cNvCxnSpPr>
            <p:nvPr/>
          </p:nvCxnSpPr>
          <p:spPr>
            <a:xfrm flipH="1">
              <a:off x="4159168" y="3723911"/>
              <a:ext cx="1" cy="3646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91D29E2-4355-44FA-84B4-E8DD2963DB87}"/>
              </a:ext>
            </a:extLst>
          </p:cNvPr>
          <p:cNvSpPr/>
          <p:nvPr/>
        </p:nvSpPr>
        <p:spPr>
          <a:xfrm>
            <a:off x="8881533" y="3344793"/>
            <a:ext cx="973667" cy="416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HbA1c ≥10%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F59AE6F-123F-428E-92E0-E601880D41CE}"/>
              </a:ext>
            </a:extLst>
          </p:cNvPr>
          <p:cNvSpPr/>
          <p:nvPr/>
        </p:nvSpPr>
        <p:spPr>
          <a:xfrm>
            <a:off x="8207242" y="4010009"/>
            <a:ext cx="2318545" cy="776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Maximize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1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2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tier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lang="en-US" sz="1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Initiate long-acting insulin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FAF6B14-F479-42E4-ACFD-6C1A8D91B2AD}"/>
              </a:ext>
            </a:extLst>
          </p:cNvPr>
          <p:cNvCxnSpPr>
            <a:cxnSpLocks/>
            <a:stCxn id="9" idx="2"/>
            <a:endCxn id="21" idx="0"/>
          </p:cNvCxnSpPr>
          <p:nvPr/>
        </p:nvCxnSpPr>
        <p:spPr>
          <a:xfrm flipH="1">
            <a:off x="9366515" y="3760950"/>
            <a:ext cx="1852" cy="2490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 Box 61">
            <a:extLst>
              <a:ext uri="{FF2B5EF4-FFF2-40B4-BE49-F238E27FC236}">
                <a16:creationId xmlns:a16="http://schemas.microsoft.com/office/drawing/2014/main" id="{A6F50362-74FC-41C8-A6C9-261F8691E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709" y="117849"/>
            <a:ext cx="82253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HbA1c Management: Patients on metformin monotherapy for at least 2 months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4280BF-C6B5-4C7B-86E9-2387693D63C1}"/>
              </a:ext>
            </a:extLst>
          </p:cNvPr>
          <p:cNvGrpSpPr/>
          <p:nvPr/>
        </p:nvGrpSpPr>
        <p:grpSpPr>
          <a:xfrm>
            <a:off x="5798022" y="3332779"/>
            <a:ext cx="2135780" cy="1496542"/>
            <a:chOff x="5798022" y="3332779"/>
            <a:chExt cx="1866037" cy="1496542"/>
          </a:xfrm>
        </p:grpSpPr>
        <p:sp>
          <p:nvSpPr>
            <p:cNvPr id="31" name="Rectangle 30"/>
            <p:cNvSpPr/>
            <p:nvPr/>
          </p:nvSpPr>
          <p:spPr>
            <a:xfrm>
              <a:off x="6208316" y="3332779"/>
              <a:ext cx="1039566" cy="37911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≥ ≥8.5-10%</a:t>
              </a:r>
            </a:p>
          </p:txBody>
        </p:sp>
        <p:sp>
          <p:nvSpPr>
            <p:cNvPr id="32" name="Rectangle: Rounded Corners 19"/>
            <p:cNvSpPr/>
            <p:nvPr/>
          </p:nvSpPr>
          <p:spPr>
            <a:xfrm>
              <a:off x="5798022" y="4077653"/>
              <a:ext cx="1866037" cy="7516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Maximize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metformin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&amp; </a:t>
              </a:r>
            </a:p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2. Add two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agents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b,c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traight Arrow Connector 32"/>
            <p:cNvCxnSpPr>
              <a:cxnSpLocks/>
              <a:stCxn id="31" idx="2"/>
              <a:endCxn id="32" idx="0"/>
            </p:cNvCxnSpPr>
            <p:nvPr/>
          </p:nvCxnSpPr>
          <p:spPr>
            <a:xfrm>
              <a:off x="6728099" y="3711897"/>
              <a:ext cx="2942" cy="3657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>
            <a:cxnSpLocks/>
            <a:endCxn id="31" idx="0"/>
          </p:cNvCxnSpPr>
          <p:nvPr/>
        </p:nvCxnSpPr>
        <p:spPr>
          <a:xfrm>
            <a:off x="6270027" y="2161856"/>
            <a:ext cx="592519" cy="1170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  <a:stCxn id="21" idx="2"/>
            <a:endCxn id="58" idx="0"/>
          </p:cNvCxnSpPr>
          <p:nvPr/>
        </p:nvCxnSpPr>
        <p:spPr>
          <a:xfrm flipH="1">
            <a:off x="9366514" y="4786615"/>
            <a:ext cx="1" cy="2769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: Rounded Corners 20"/>
          <p:cNvSpPr/>
          <p:nvPr/>
        </p:nvSpPr>
        <p:spPr>
          <a:xfrm>
            <a:off x="8207241" y="5063528"/>
            <a:ext cx="2318545" cy="54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Titrate insulin based on fasting and 2-hr post-prandial glucose </a:t>
            </a:r>
          </a:p>
        </p:txBody>
      </p:sp>
      <p:cxnSp>
        <p:nvCxnSpPr>
          <p:cNvPr id="80" name="Straight Arrow Connector 79"/>
          <p:cNvCxnSpPr>
            <a:cxnSpLocks/>
            <a:stCxn id="20" idx="2"/>
            <a:endCxn id="81" idx="0"/>
          </p:cNvCxnSpPr>
          <p:nvPr/>
        </p:nvCxnSpPr>
        <p:spPr>
          <a:xfrm>
            <a:off x="4159168" y="4784006"/>
            <a:ext cx="0" cy="2795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: Rounded Corners 20"/>
          <p:cNvSpPr/>
          <p:nvPr/>
        </p:nvSpPr>
        <p:spPr>
          <a:xfrm>
            <a:off x="3294214" y="5063528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B</a:t>
            </a:r>
          </a:p>
        </p:txBody>
      </p:sp>
      <p:cxnSp>
        <p:nvCxnSpPr>
          <p:cNvPr id="87" name="Straight Arrow Connector 86"/>
          <p:cNvCxnSpPr>
            <a:cxnSpLocks/>
            <a:stCxn id="32" idx="2"/>
            <a:endCxn id="88" idx="0"/>
          </p:cNvCxnSpPr>
          <p:nvPr/>
        </p:nvCxnSpPr>
        <p:spPr>
          <a:xfrm flipH="1">
            <a:off x="6862545" y="4829321"/>
            <a:ext cx="3367" cy="207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Rectangle: Rounded Corners 20"/>
          <p:cNvSpPr/>
          <p:nvPr/>
        </p:nvSpPr>
        <p:spPr>
          <a:xfrm>
            <a:off x="5997591" y="5036653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C</a:t>
            </a:r>
          </a:p>
        </p:txBody>
      </p:sp>
      <p:sp>
        <p:nvSpPr>
          <p:cNvPr id="35" name="Rectangle: Rounded Corners 20"/>
          <p:cNvSpPr/>
          <p:nvPr/>
        </p:nvSpPr>
        <p:spPr>
          <a:xfrm>
            <a:off x="8501559" y="5982407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D</a:t>
            </a:r>
          </a:p>
        </p:txBody>
      </p:sp>
      <p:cxnSp>
        <p:nvCxnSpPr>
          <p:cNvPr id="36" name="Straight Arrow Connector 35"/>
          <p:cNvCxnSpPr>
            <a:cxnSpLocks/>
            <a:stCxn id="58" idx="2"/>
            <a:endCxn id="35" idx="0"/>
          </p:cNvCxnSpPr>
          <p:nvPr/>
        </p:nvCxnSpPr>
        <p:spPr>
          <a:xfrm flipH="1">
            <a:off x="9366513" y="5604933"/>
            <a:ext cx="1" cy="377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89ED0B3-D9A6-49F4-964F-4C3A8B210B1C}"/>
              </a:ext>
            </a:extLst>
          </p:cNvPr>
          <p:cNvSpPr txBox="1"/>
          <p:nvPr/>
        </p:nvSpPr>
        <p:spPr>
          <a:xfrm>
            <a:off x="212664" y="117849"/>
            <a:ext cx="7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S1a.</a:t>
            </a:r>
          </a:p>
        </p:txBody>
      </p:sp>
    </p:spTree>
    <p:extLst>
      <p:ext uri="{BB962C8B-B14F-4D97-AF65-F5344CB8AC3E}">
        <p14:creationId xmlns:p14="http://schemas.microsoft.com/office/powerpoint/2010/main" val="417787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9518" y="725638"/>
            <a:ext cx="5391179" cy="4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Algorithm B. Current Regimen: </a:t>
            </a:r>
          </a:p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1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Tier Agent </a:t>
            </a:r>
          </a:p>
        </p:txBody>
      </p:sp>
      <p:cxnSp>
        <p:nvCxnSpPr>
          <p:cNvPr id="6" name="Straight Arrow Connector 5"/>
          <p:cNvCxnSpPr>
            <a:cxnSpLocks/>
            <a:endCxn id="19" idx="0"/>
          </p:cNvCxnSpPr>
          <p:nvPr/>
        </p:nvCxnSpPr>
        <p:spPr>
          <a:xfrm flipH="1">
            <a:off x="2300388" y="1576861"/>
            <a:ext cx="3721894" cy="802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  <a:endCxn id="23" idx="0"/>
          </p:cNvCxnSpPr>
          <p:nvPr/>
        </p:nvCxnSpPr>
        <p:spPr>
          <a:xfrm>
            <a:off x="6038539" y="1573564"/>
            <a:ext cx="1" cy="7441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  <a:endCxn id="29" idx="0"/>
          </p:cNvCxnSpPr>
          <p:nvPr/>
        </p:nvCxnSpPr>
        <p:spPr>
          <a:xfrm>
            <a:off x="6027638" y="1573564"/>
            <a:ext cx="3325820" cy="7441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6022281" y="1210052"/>
            <a:ext cx="0" cy="3668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517139" y="2379593"/>
            <a:ext cx="1566497" cy="1178446"/>
            <a:chOff x="523781" y="2956253"/>
            <a:chExt cx="1566497" cy="1178446"/>
          </a:xfrm>
        </p:grpSpPr>
        <p:sp>
          <p:nvSpPr>
            <p:cNvPr id="19" name="Rectangle 18"/>
            <p:cNvSpPr/>
            <p:nvPr/>
          </p:nvSpPr>
          <p:spPr>
            <a:xfrm>
              <a:off x="911780" y="2956253"/>
              <a:ext cx="790500" cy="4161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&lt;6.5%</a:t>
              </a:r>
            </a:p>
          </p:txBody>
        </p:sp>
        <p:sp>
          <p:nvSpPr>
            <p:cNvPr id="20" name="Rectangle: Rounded Corners 17"/>
            <p:cNvSpPr/>
            <p:nvPr/>
          </p:nvSpPr>
          <p:spPr>
            <a:xfrm>
              <a:off x="523781" y="3668600"/>
              <a:ext cx="1566497" cy="4660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Continue current therapy</a:t>
              </a:r>
            </a:p>
          </p:txBody>
        </p:sp>
        <p:cxnSp>
          <p:nvCxnSpPr>
            <p:cNvPr id="21" name="Straight Arrow Connector 20"/>
            <p:cNvCxnSpPr>
              <a:stCxn id="19" idx="2"/>
              <a:endCxn id="20" idx="0"/>
            </p:cNvCxnSpPr>
            <p:nvPr/>
          </p:nvCxnSpPr>
          <p:spPr>
            <a:xfrm>
              <a:off x="1307030" y="3372409"/>
              <a:ext cx="0" cy="2961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39375" y="2317721"/>
            <a:ext cx="1798329" cy="1515073"/>
            <a:chOff x="3294213" y="3344794"/>
            <a:chExt cx="1870453" cy="1515073"/>
          </a:xfrm>
        </p:grpSpPr>
        <p:sp>
          <p:nvSpPr>
            <p:cNvPr id="23" name="Rectangle 22"/>
            <p:cNvSpPr/>
            <p:nvPr/>
          </p:nvSpPr>
          <p:spPr>
            <a:xfrm>
              <a:off x="3757643" y="3344794"/>
              <a:ext cx="943594" cy="3678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≥ 6.5-9%</a:t>
              </a:r>
            </a:p>
          </p:txBody>
        </p:sp>
        <p:sp>
          <p:nvSpPr>
            <p:cNvPr id="24" name="Rectangle: Rounded Corners 19"/>
            <p:cNvSpPr/>
            <p:nvPr/>
          </p:nvSpPr>
          <p:spPr>
            <a:xfrm>
              <a:off x="3294213" y="4066461"/>
              <a:ext cx="1870453" cy="7934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Maximize current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therapy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2. Add a third drug from 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agent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Arrow Connector 24"/>
            <p:cNvCxnSpPr>
              <a:cxnSpLocks/>
              <a:stCxn id="23" idx="2"/>
              <a:endCxn id="24" idx="0"/>
            </p:cNvCxnSpPr>
            <p:nvPr/>
          </p:nvCxnSpPr>
          <p:spPr>
            <a:xfrm>
              <a:off x="4229440" y="3712671"/>
              <a:ext cx="0" cy="353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8192332" y="2317721"/>
            <a:ext cx="2318546" cy="2260140"/>
            <a:chOff x="8241108" y="2379593"/>
            <a:chExt cx="2318546" cy="2260140"/>
          </a:xfrm>
        </p:grpSpPr>
        <p:sp>
          <p:nvSpPr>
            <p:cNvPr id="29" name="Rectangle 28"/>
            <p:cNvSpPr/>
            <p:nvPr/>
          </p:nvSpPr>
          <p:spPr>
            <a:xfrm>
              <a:off x="8915400" y="2379593"/>
              <a:ext cx="973667" cy="41615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HbA1c ≥9%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: Rounded Corners 20"/>
            <p:cNvSpPr/>
            <p:nvPr/>
          </p:nvSpPr>
          <p:spPr>
            <a:xfrm>
              <a:off x="8241109" y="3044808"/>
              <a:ext cx="2318545" cy="84985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Maximize current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therapy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2. Add a third drug from 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agent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2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3. Initiate long-acting insulin</a:t>
              </a:r>
            </a:p>
          </p:txBody>
        </p:sp>
        <p:cxnSp>
          <p:nvCxnSpPr>
            <p:cNvPr id="31" name="Straight Arrow Connector 30"/>
            <p:cNvCxnSpPr>
              <a:cxnSpLocks/>
              <a:stCxn id="29" idx="2"/>
              <a:endCxn id="30" idx="0"/>
            </p:cNvCxnSpPr>
            <p:nvPr/>
          </p:nvCxnSpPr>
          <p:spPr>
            <a:xfrm flipH="1">
              <a:off x="9400382" y="2795750"/>
              <a:ext cx="1852" cy="2490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cxnSpLocks/>
              <a:stCxn id="30" idx="2"/>
              <a:endCxn id="33" idx="0"/>
            </p:cNvCxnSpPr>
            <p:nvPr/>
          </p:nvCxnSpPr>
          <p:spPr>
            <a:xfrm flipH="1">
              <a:off x="9400381" y="3894665"/>
              <a:ext cx="1" cy="2036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: Rounded Corners 20"/>
            <p:cNvSpPr/>
            <p:nvPr/>
          </p:nvSpPr>
          <p:spPr>
            <a:xfrm>
              <a:off x="8241108" y="4098328"/>
              <a:ext cx="2318545" cy="54140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Titrate insulin based on fasting and 2-hr post-prandial glucose </a:t>
              </a:r>
            </a:p>
          </p:txBody>
        </p:sp>
      </p:grpSp>
      <p:sp>
        <p:nvSpPr>
          <p:cNvPr id="37" name="Text Box 61"/>
          <p:cNvSpPr txBox="1">
            <a:spLocks noChangeArrowheads="1"/>
          </p:cNvSpPr>
          <p:nvPr/>
        </p:nvSpPr>
        <p:spPr bwMode="auto">
          <a:xfrm>
            <a:off x="2765059" y="117849"/>
            <a:ext cx="6564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HbA1c Management: Patients on metformin + additional agent</a:t>
            </a:r>
          </a:p>
        </p:txBody>
      </p:sp>
      <p:cxnSp>
        <p:nvCxnSpPr>
          <p:cNvPr id="26" name="Straight Arrow Connector 25"/>
          <p:cNvCxnSpPr>
            <a:cxnSpLocks/>
            <a:stCxn id="24" idx="2"/>
            <a:endCxn id="27" idx="0"/>
          </p:cNvCxnSpPr>
          <p:nvPr/>
        </p:nvCxnSpPr>
        <p:spPr>
          <a:xfrm flipH="1">
            <a:off x="6038539" y="3832794"/>
            <a:ext cx="1" cy="257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: Rounded Corners 20"/>
          <p:cNvSpPr/>
          <p:nvPr/>
        </p:nvSpPr>
        <p:spPr>
          <a:xfrm>
            <a:off x="5173585" y="4090769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C</a:t>
            </a:r>
          </a:p>
        </p:txBody>
      </p:sp>
      <p:sp>
        <p:nvSpPr>
          <p:cNvPr id="34" name="Rectangle: Rounded Corners 20"/>
          <p:cNvSpPr/>
          <p:nvPr/>
        </p:nvSpPr>
        <p:spPr>
          <a:xfrm>
            <a:off x="8486651" y="4959117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D</a:t>
            </a:r>
          </a:p>
        </p:txBody>
      </p:sp>
      <p:cxnSp>
        <p:nvCxnSpPr>
          <p:cNvPr id="35" name="Straight Arrow Connector 34"/>
          <p:cNvCxnSpPr>
            <a:cxnSpLocks/>
            <a:endCxn id="34" idx="0"/>
          </p:cNvCxnSpPr>
          <p:nvPr/>
        </p:nvCxnSpPr>
        <p:spPr>
          <a:xfrm flipH="1">
            <a:off x="9351605" y="4581643"/>
            <a:ext cx="1" cy="377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FBCCA8-002D-487C-B831-2F959CF842C0}"/>
              </a:ext>
            </a:extLst>
          </p:cNvPr>
          <p:cNvSpPr txBox="1"/>
          <p:nvPr/>
        </p:nvSpPr>
        <p:spPr>
          <a:xfrm>
            <a:off x="381629" y="117849"/>
            <a:ext cx="7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S1b.</a:t>
            </a:r>
          </a:p>
        </p:txBody>
      </p:sp>
    </p:spTree>
    <p:extLst>
      <p:ext uri="{BB962C8B-B14F-4D97-AF65-F5344CB8AC3E}">
        <p14:creationId xmlns:p14="http://schemas.microsoft.com/office/powerpoint/2010/main" val="7183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D02E72-5474-4CA2-93B7-4523D6230512}"/>
              </a:ext>
            </a:extLst>
          </p:cNvPr>
          <p:cNvSpPr/>
          <p:nvPr/>
        </p:nvSpPr>
        <p:spPr>
          <a:xfrm>
            <a:off x="4047562" y="735070"/>
            <a:ext cx="445115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Algorithm C. Current Regimen:</a:t>
            </a:r>
          </a:p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1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&amp; Two 2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tier agents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21589E-063B-474D-9C9A-0CBC8AAC1692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2618843" y="1628485"/>
            <a:ext cx="3651169" cy="719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B44EDB-FD45-4F56-888B-BD100CC7E692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74723" y="1628485"/>
            <a:ext cx="2811697" cy="719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AC0C0B-EAC6-4550-85E6-C27CE003B08C}"/>
              </a:ext>
            </a:extLst>
          </p:cNvPr>
          <p:cNvCxnSpPr>
            <a:stCxn id="2" idx="2"/>
          </p:cNvCxnSpPr>
          <p:nvPr/>
        </p:nvCxnSpPr>
        <p:spPr>
          <a:xfrm flipH="1">
            <a:off x="6273137" y="1220845"/>
            <a:ext cx="1" cy="4161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61533" y="2348315"/>
            <a:ext cx="2709333" cy="1289313"/>
            <a:chOff x="1600200" y="1521620"/>
            <a:chExt cx="2709333" cy="128931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266C0F-B823-4878-A9F2-9C0808827591}"/>
                </a:ext>
              </a:extLst>
            </p:cNvPr>
            <p:cNvSpPr/>
            <p:nvPr/>
          </p:nvSpPr>
          <p:spPr>
            <a:xfrm>
              <a:off x="2568176" y="1521620"/>
              <a:ext cx="778668" cy="47327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A1c ≤6.5%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76C8796-E444-4F99-997A-5053229AEF57}"/>
                </a:ext>
              </a:extLst>
            </p:cNvPr>
            <p:cNvSpPr/>
            <p:nvPr/>
          </p:nvSpPr>
          <p:spPr>
            <a:xfrm>
              <a:off x="1600200" y="2239569"/>
              <a:ext cx="2709333" cy="5713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Continue current therapy or consider weaning one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agent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E5976CF-BB33-4EA1-9F2D-B7570B29B7E7}"/>
                </a:ext>
              </a:extLst>
            </p:cNvPr>
            <p:cNvCxnSpPr>
              <a:cxnSpLocks/>
              <a:stCxn id="3" idx="2"/>
              <a:endCxn id="11" idx="0"/>
            </p:cNvCxnSpPr>
            <p:nvPr/>
          </p:nvCxnSpPr>
          <p:spPr>
            <a:xfrm flipH="1">
              <a:off x="2954867" y="1994891"/>
              <a:ext cx="2643" cy="2446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CFE5D78-E2F8-444D-9191-132AB09F5961}"/>
              </a:ext>
            </a:extLst>
          </p:cNvPr>
          <p:cNvSpPr/>
          <p:nvPr/>
        </p:nvSpPr>
        <p:spPr>
          <a:xfrm>
            <a:off x="8729233" y="2348315"/>
            <a:ext cx="714374" cy="628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A1c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&gt;6.5 %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26226AB-2C64-4795-8684-0A2FF9259666}"/>
              </a:ext>
            </a:extLst>
          </p:cNvPr>
          <p:cNvSpPr/>
          <p:nvPr/>
        </p:nvSpPr>
        <p:spPr>
          <a:xfrm>
            <a:off x="8100929" y="3319849"/>
            <a:ext cx="1970813" cy="719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Continue current therapy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Initiate long-acting insulin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E5976CF-BB33-4EA1-9F2D-B7570B29B7E7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 flipH="1">
            <a:off x="9086336" y="2976977"/>
            <a:ext cx="84" cy="342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2617586" y="117849"/>
            <a:ext cx="6859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HbA1c Management: Patients on metformin + 2 additional agents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8221382" y="4342401"/>
            <a:ext cx="1729908" cy="32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 Algorithm D</a:t>
            </a:r>
          </a:p>
        </p:txBody>
      </p:sp>
      <p:cxnSp>
        <p:nvCxnSpPr>
          <p:cNvPr id="22" name="Straight Arrow Connector 21"/>
          <p:cNvCxnSpPr>
            <a:cxnSpLocks/>
            <a:endCxn id="21" idx="0"/>
          </p:cNvCxnSpPr>
          <p:nvPr/>
        </p:nvCxnSpPr>
        <p:spPr>
          <a:xfrm flipH="1">
            <a:off x="9086336" y="3964927"/>
            <a:ext cx="1" cy="377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0EF249A-B346-4BCA-B42D-1771748B6D01}"/>
              </a:ext>
            </a:extLst>
          </p:cNvPr>
          <p:cNvSpPr txBox="1"/>
          <p:nvPr/>
        </p:nvSpPr>
        <p:spPr>
          <a:xfrm>
            <a:off x="212664" y="218661"/>
            <a:ext cx="7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S1c.</a:t>
            </a:r>
          </a:p>
        </p:txBody>
      </p:sp>
    </p:spTree>
    <p:extLst>
      <p:ext uri="{BB962C8B-B14F-4D97-AF65-F5344CB8AC3E}">
        <p14:creationId xmlns:p14="http://schemas.microsoft.com/office/powerpoint/2010/main" val="164669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7812" y="923203"/>
            <a:ext cx="4658877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Algorithm D. Current Regimen:</a:t>
            </a:r>
          </a:p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1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, long-acting insulin &amp; one or two 2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tier agent(s)</a:t>
            </a:r>
          </a:p>
        </p:txBody>
      </p:sp>
      <p:cxnSp>
        <p:nvCxnSpPr>
          <p:cNvPr id="6" name="Straight Arrow Connector 5"/>
          <p:cNvCxnSpPr>
            <a:cxnSpLocks/>
            <a:endCxn id="3" idx="0"/>
          </p:cNvCxnSpPr>
          <p:nvPr/>
        </p:nvCxnSpPr>
        <p:spPr>
          <a:xfrm flipH="1">
            <a:off x="1857283" y="1850742"/>
            <a:ext cx="3963199" cy="696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  <a:endCxn id="35" idx="0"/>
          </p:cNvCxnSpPr>
          <p:nvPr/>
        </p:nvCxnSpPr>
        <p:spPr>
          <a:xfrm>
            <a:off x="5820482" y="1835784"/>
            <a:ext cx="4161388" cy="7109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5820482" y="1407096"/>
            <a:ext cx="148" cy="4356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854389" y="2546784"/>
            <a:ext cx="2016147" cy="1467013"/>
            <a:chOff x="854123" y="2546784"/>
            <a:chExt cx="2016147" cy="1467013"/>
          </a:xfrm>
        </p:grpSpPr>
        <p:sp>
          <p:nvSpPr>
            <p:cNvPr id="3" name="Rectangle 2"/>
            <p:cNvSpPr/>
            <p:nvPr/>
          </p:nvSpPr>
          <p:spPr>
            <a:xfrm>
              <a:off x="1467683" y="2546784"/>
              <a:ext cx="778668" cy="39421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A1c &lt;6.5%</a:t>
              </a:r>
            </a:p>
          </p:txBody>
        </p:sp>
        <p:sp>
          <p:nvSpPr>
            <p:cNvPr id="8" name="Rectangle: Rounded Corners 33"/>
            <p:cNvSpPr/>
            <p:nvPr/>
          </p:nvSpPr>
          <p:spPr>
            <a:xfrm>
              <a:off x="854123" y="3295562"/>
              <a:ext cx="2016147" cy="71823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Continue current therapy.  </a:t>
              </a:r>
            </a:p>
            <a:p>
              <a:pPr marL="228600" indent="-228600"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Consider weaning insulin</a:t>
              </a:r>
            </a:p>
          </p:txBody>
        </p:sp>
        <p:cxnSp>
          <p:nvCxnSpPr>
            <p:cNvPr id="11" name="Straight Arrow Connector 10"/>
            <p:cNvCxnSpPr>
              <a:cxnSpLocks/>
              <a:endCxn id="8" idx="0"/>
            </p:cNvCxnSpPr>
            <p:nvPr/>
          </p:nvCxnSpPr>
          <p:spPr>
            <a:xfrm flipH="1">
              <a:off x="1862197" y="2941000"/>
              <a:ext cx="936" cy="3545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030210" y="2546784"/>
            <a:ext cx="2290119" cy="2003115"/>
            <a:chOff x="6980459" y="2385466"/>
            <a:chExt cx="2290119" cy="2003115"/>
          </a:xfrm>
        </p:grpSpPr>
        <p:sp>
          <p:nvSpPr>
            <p:cNvPr id="5" name="Rectangle 4"/>
            <p:cNvSpPr/>
            <p:nvPr/>
          </p:nvSpPr>
          <p:spPr>
            <a:xfrm>
              <a:off x="7693098" y="2385466"/>
              <a:ext cx="889687" cy="39421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A1c 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≥7.5-9%</a:t>
              </a:r>
            </a:p>
          </p:txBody>
        </p:sp>
        <p:cxnSp>
          <p:nvCxnSpPr>
            <p:cNvPr id="12" name="Straight Arrow Connector 11"/>
            <p:cNvCxnSpPr>
              <a:cxnSpLocks/>
              <a:stCxn id="5" idx="2"/>
            </p:cNvCxnSpPr>
            <p:nvPr/>
          </p:nvCxnSpPr>
          <p:spPr>
            <a:xfrm>
              <a:off x="8137942" y="2779684"/>
              <a:ext cx="2730" cy="29515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: Rounded Corners 46"/>
            <p:cNvSpPr/>
            <p:nvPr/>
          </p:nvSpPr>
          <p:spPr>
            <a:xfrm>
              <a:off x="6980459" y="3079553"/>
              <a:ext cx="2290119" cy="1309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FontTx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Continue metformin and 2</a:t>
              </a:r>
              <a:r>
                <a:rPr lang="en-US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tier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agents</a:t>
              </a:r>
              <a:r>
                <a:rPr lang="en-US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Switch long-acting insulin 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degludac</a:t>
              </a:r>
              <a:endPara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AutoNum type="arabicPeriod"/>
              </a:pP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Titrate insulin dose as tolerated</a:t>
              </a:r>
            </a:p>
          </p:txBody>
        </p:sp>
      </p:grpSp>
      <p:cxnSp>
        <p:nvCxnSpPr>
          <p:cNvPr id="14" name="Straight Arrow Connector 13"/>
          <p:cNvCxnSpPr>
            <a:cxnSpLocks/>
            <a:endCxn id="4" idx="0"/>
          </p:cNvCxnSpPr>
          <p:nvPr/>
        </p:nvCxnSpPr>
        <p:spPr>
          <a:xfrm flipH="1">
            <a:off x="4626338" y="1841145"/>
            <a:ext cx="1194144" cy="705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20130" y="2546784"/>
            <a:ext cx="1012415" cy="3857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A1c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≥6.5-7.5 %</a:t>
            </a:r>
          </a:p>
        </p:txBody>
      </p:sp>
      <p:sp>
        <p:nvSpPr>
          <p:cNvPr id="9" name="Rectangle: Rounded Corners 35"/>
          <p:cNvSpPr/>
          <p:nvPr/>
        </p:nvSpPr>
        <p:spPr>
          <a:xfrm>
            <a:off x="3460711" y="3236157"/>
            <a:ext cx="2331252" cy="969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Continue current therapy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3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agent (if applicable)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Titrate insulin dose as tolerated</a:t>
            </a:r>
          </a:p>
        </p:txBody>
      </p:sp>
      <p:cxnSp>
        <p:nvCxnSpPr>
          <p:cNvPr id="15" name="Straight Arrow Connector 14"/>
          <p:cNvCxnSpPr>
            <a:cxnSpLocks/>
            <a:stCxn id="4" idx="2"/>
            <a:endCxn id="9" idx="0"/>
          </p:cNvCxnSpPr>
          <p:nvPr/>
        </p:nvCxnSpPr>
        <p:spPr>
          <a:xfrm flipH="1">
            <a:off x="4626337" y="2932552"/>
            <a:ext cx="1" cy="3036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537026" y="2546782"/>
            <a:ext cx="889687" cy="394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A1c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≥9%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>
            <a:cxnSpLocks/>
            <a:stCxn id="35" idx="2"/>
          </p:cNvCxnSpPr>
          <p:nvPr/>
        </p:nvCxnSpPr>
        <p:spPr>
          <a:xfrm>
            <a:off x="9981870" y="2941000"/>
            <a:ext cx="2730" cy="2951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46"/>
          <p:cNvSpPr/>
          <p:nvPr/>
        </p:nvSpPr>
        <p:spPr>
          <a:xfrm>
            <a:off x="8795677" y="3241518"/>
            <a:ext cx="2372383" cy="1308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Tx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Continue metformin and 2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tier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en-US" sz="1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Switch long-acting insulin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degludac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Titrate insulin dose as tolerated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MDI</a:t>
            </a:r>
          </a:p>
        </p:txBody>
      </p:sp>
      <p:cxnSp>
        <p:nvCxnSpPr>
          <p:cNvPr id="42" name="Straight Arrow Connector 41"/>
          <p:cNvCxnSpPr>
            <a:cxnSpLocks/>
            <a:endCxn id="5" idx="0"/>
          </p:cNvCxnSpPr>
          <p:nvPr/>
        </p:nvCxnSpPr>
        <p:spPr>
          <a:xfrm>
            <a:off x="5820482" y="1841145"/>
            <a:ext cx="1367211" cy="705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12612BA-5312-4328-8E4C-9E1DDA91DF3E}"/>
              </a:ext>
            </a:extLst>
          </p:cNvPr>
          <p:cNvSpPr txBox="1"/>
          <p:nvPr/>
        </p:nvSpPr>
        <p:spPr>
          <a:xfrm>
            <a:off x="272299" y="117849"/>
            <a:ext cx="7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S1d.</a:t>
            </a:r>
          </a:p>
        </p:txBody>
      </p:sp>
      <p:sp>
        <p:nvSpPr>
          <p:cNvPr id="30" name="Text Box 61">
            <a:extLst>
              <a:ext uri="{FF2B5EF4-FFF2-40B4-BE49-F238E27FC236}">
                <a16:creationId xmlns:a16="http://schemas.microsoft.com/office/drawing/2014/main" id="{8FF12F40-03F9-4CEA-8CFF-9DDF13501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9586" y="117849"/>
            <a:ext cx="7295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HbA1c Management: Patients on multiple agents + long-acting insulin</a:t>
            </a:r>
          </a:p>
        </p:txBody>
      </p:sp>
    </p:spTree>
    <p:extLst>
      <p:ext uri="{BB962C8B-B14F-4D97-AF65-F5344CB8AC3E}">
        <p14:creationId xmlns:p14="http://schemas.microsoft.com/office/powerpoint/2010/main" val="302981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E16738-1DE3-4082-B625-D2FCC9B39AF4}"/>
              </a:ext>
            </a:extLst>
          </p:cNvPr>
          <p:cNvSpPr/>
          <p:nvPr/>
        </p:nvSpPr>
        <p:spPr>
          <a:xfrm>
            <a:off x="3627174" y="713546"/>
            <a:ext cx="445115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Algorithm E. Current Regimen: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Basal Insulin ± Bolus Insulin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0269C6-7E0A-444D-A2A5-99E4CC4BF246}"/>
              </a:ext>
            </a:extLst>
          </p:cNvPr>
          <p:cNvSpPr/>
          <p:nvPr/>
        </p:nvSpPr>
        <p:spPr>
          <a:xfrm>
            <a:off x="2130857" y="2094080"/>
            <a:ext cx="778668" cy="3214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&lt;6.5%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B416C-3807-4D7A-BA05-B52B337BC4F6}"/>
              </a:ext>
            </a:extLst>
          </p:cNvPr>
          <p:cNvSpPr/>
          <p:nvPr/>
        </p:nvSpPr>
        <p:spPr>
          <a:xfrm>
            <a:off x="5363405" y="2074143"/>
            <a:ext cx="992974" cy="3214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6.5-9 %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B5235-D7E0-48D5-9816-820BC175C37A}"/>
              </a:ext>
            </a:extLst>
          </p:cNvPr>
          <p:cNvSpPr/>
          <p:nvPr/>
        </p:nvSpPr>
        <p:spPr>
          <a:xfrm>
            <a:off x="8580472" y="2074143"/>
            <a:ext cx="714374" cy="3214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9 %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343529-2F0A-4769-8099-FCE378D7D0EA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520191" y="1595519"/>
            <a:ext cx="3332560" cy="49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9673D0-34F6-4E99-95D5-80CA61228F70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5858404" y="1575583"/>
            <a:ext cx="1488" cy="498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5FD21A-D543-4E8E-885A-A81F5401BF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864061" y="1595520"/>
            <a:ext cx="3073598" cy="4786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0FFA01-1208-4137-8198-20B38D3609FA}"/>
              </a:ext>
            </a:extLst>
          </p:cNvPr>
          <p:cNvSpPr/>
          <p:nvPr/>
        </p:nvSpPr>
        <p:spPr>
          <a:xfrm>
            <a:off x="1399716" y="2806220"/>
            <a:ext cx="2227458" cy="8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Metformin, 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Stop rapid-acting insulin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Wean long-acting insulin, per ISPAD guidelines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9FAC50-305F-4820-BFF3-1F8F55C7331C}"/>
              </a:ext>
            </a:extLst>
          </p:cNvPr>
          <p:cNvSpPr/>
          <p:nvPr/>
        </p:nvSpPr>
        <p:spPr>
          <a:xfrm>
            <a:off x="4661451" y="2689391"/>
            <a:ext cx="2395393" cy="1013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metformin and 2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tier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lang="en-US" sz="1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Stop rapid-acting insulin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Wean long-acting insulin, per ISPAD guidelines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8A4A4E-5189-4AB3-A5E3-2BF634E2CB55}"/>
              </a:ext>
            </a:extLst>
          </p:cNvPr>
          <p:cNvCxnSpPr>
            <a:stCxn id="3" idx="2"/>
          </p:cNvCxnSpPr>
          <p:nvPr/>
        </p:nvCxnSpPr>
        <p:spPr>
          <a:xfrm flipH="1">
            <a:off x="5852749" y="1199321"/>
            <a:ext cx="1" cy="4161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0C37636-5485-4CC7-B7AA-61982B0E942C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513445" y="2414509"/>
            <a:ext cx="0" cy="391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9CD731-F367-433B-9420-8CE3F23A7ED2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 flipH="1">
            <a:off x="5859148" y="2395612"/>
            <a:ext cx="744" cy="2937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93D4E84-4532-40B2-8B8A-8EC93D6F10F1}"/>
              </a:ext>
            </a:extLst>
          </p:cNvPr>
          <p:cNvCxnSpPr>
            <a:cxnSpLocks/>
            <a:stCxn id="7" idx="2"/>
            <a:endCxn id="25" idx="0"/>
          </p:cNvCxnSpPr>
          <p:nvPr/>
        </p:nvCxnSpPr>
        <p:spPr>
          <a:xfrm>
            <a:off x="8937659" y="2395612"/>
            <a:ext cx="0" cy="2802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ACD9532-B805-4D76-B079-8BCAB4B0D116}"/>
              </a:ext>
            </a:extLst>
          </p:cNvPr>
          <p:cNvSpPr txBox="1"/>
          <p:nvPr/>
        </p:nvSpPr>
        <p:spPr>
          <a:xfrm>
            <a:off x="331934" y="4864449"/>
            <a:ext cx="1071254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Zeitler P, Fu J, Tandon N, Nadeau K,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Urakami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T, Barrett T, Maahs D, International Society for P, Adolescent D: ISPAD Clinical Practice Consensus Guidelines 2014. Type 2 diabetes in the child and adolescent.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Pediatr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Diabetes 2014;15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20:26-46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1. Daniele G,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Xiong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J, Solis-Herrera C,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Merovci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Eldor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R, Tripathy D,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DeFronzo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RA, Norton L, Abdul-Ghani M: Dapagliflozin Enhances Fat Oxidation and Ketone Production in Patients With Type 2 Diabetes. Diabetes Care 2016;</a:t>
            </a:r>
          </a:p>
          <a:p>
            <a:pPr marL="228600" indent="-228600">
              <a:buFontTx/>
              <a:buAutoNum type="arabicPeriod"/>
            </a:pPr>
            <a:r>
              <a:rPr lang="en-US" sz="1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DeFronzo</a:t>
            </a:r>
            <a:r>
              <a:rPr lang="en-US" sz="1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RA, </a:t>
            </a:r>
            <a:r>
              <a:rPr lang="en-US" sz="1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Inzucchi</a:t>
            </a:r>
            <a:r>
              <a:rPr lang="en-US" sz="1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S, Abdul-Ghani M, Nissen SE. Pioglitazone: The forgotten, cost-effective cardioprotective drug for type 2 diabetes. Diab </a:t>
            </a:r>
            <a:r>
              <a:rPr lang="en-US" sz="1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Vasc</a:t>
            </a:r>
            <a:r>
              <a:rPr lang="en-US" sz="1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Dis Res. 2019 Mar;16(2):133-143. </a:t>
            </a:r>
            <a:r>
              <a:rPr lang="en-US" sz="1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10.1177/1479164118825376. </a:t>
            </a:r>
            <a:r>
              <a:rPr lang="en-US" sz="1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Epub</a:t>
            </a:r>
            <a:r>
              <a:rPr lang="en-US" sz="1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2019 Feb 1. PMID: 30706731.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A5D372-8C29-407F-9319-CED9B22DABEB}"/>
              </a:ext>
            </a:extLst>
          </p:cNvPr>
          <p:cNvSpPr txBox="1"/>
          <p:nvPr/>
        </p:nvSpPr>
        <p:spPr>
          <a:xfrm>
            <a:off x="331934" y="109331"/>
            <a:ext cx="72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S1e.</a:t>
            </a:r>
          </a:p>
        </p:txBody>
      </p:sp>
      <p:sp>
        <p:nvSpPr>
          <p:cNvPr id="22" name="Text Box 61">
            <a:extLst>
              <a:ext uri="{FF2B5EF4-FFF2-40B4-BE49-F238E27FC236}">
                <a16:creationId xmlns:a16="http://schemas.microsoft.com/office/drawing/2014/main" id="{3E22D4E5-D769-48EC-A86E-2CF690121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564" y="117849"/>
            <a:ext cx="8695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HbA1c Management: Patients on MDI insulin due to initial presumed T1D diagnosis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C759FC7-C0B9-4052-B0A8-8AF0FA4C6290}"/>
              </a:ext>
            </a:extLst>
          </p:cNvPr>
          <p:cNvSpPr/>
          <p:nvPr/>
        </p:nvSpPr>
        <p:spPr>
          <a:xfrm>
            <a:off x="7739962" y="2675815"/>
            <a:ext cx="2395393" cy="1013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metformin and 2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tier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lang="en-US" sz="1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Stop rapid-acting insulin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 not wean long-acting insulin</a:t>
            </a:r>
          </a:p>
        </p:txBody>
      </p:sp>
    </p:spTree>
    <p:extLst>
      <p:ext uri="{BB962C8B-B14F-4D97-AF65-F5344CB8AC3E}">
        <p14:creationId xmlns:p14="http://schemas.microsoft.com/office/powerpoint/2010/main" val="62421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AC6EEE8FABEF44BB2D0B6BD4B34DDE" ma:contentTypeVersion="15" ma:contentTypeDescription="Create a new document." ma:contentTypeScope="" ma:versionID="39f7ab2cf38121a691ad3812f93d8c43">
  <xsd:schema xmlns:xsd="http://www.w3.org/2001/XMLSchema" xmlns:xs="http://www.w3.org/2001/XMLSchema" xmlns:p="http://schemas.microsoft.com/office/2006/metadata/properties" xmlns:ns1="http://schemas.microsoft.com/sharepoint/v3" xmlns:ns3="0b1a0d0c-7d91-4c6f-8211-8fe7f8703d34" xmlns:ns4="ea99d5d0-6f64-4529-aeda-30da235d5416" targetNamespace="http://schemas.microsoft.com/office/2006/metadata/properties" ma:root="true" ma:fieldsID="e105e0c52e7b573dda7b4689a72723ae" ns1:_="" ns3:_="" ns4:_="">
    <xsd:import namespace="http://schemas.microsoft.com/sharepoint/v3"/>
    <xsd:import namespace="0b1a0d0c-7d91-4c6f-8211-8fe7f8703d34"/>
    <xsd:import namespace="ea99d5d0-6f64-4529-aeda-30da235d5416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a0d0c-7d91-4c6f-8211-8fe7f8703d34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9d5d0-6f64-4529-aeda-30da235d5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30755E5-EC1D-4EA0-BF49-112142FCA2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7DA8D8-77F2-47E3-B946-F105439A3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1a0d0c-7d91-4c6f-8211-8fe7f8703d34"/>
    <ds:schemaRef ds:uri="ea99d5d0-6f64-4529-aeda-30da235d5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0A6569-1BE0-4ED4-AD3F-971FE25CEF9F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ea99d5d0-6f64-4529-aeda-30da235d5416"/>
    <ds:schemaRef ds:uri="http://purl.org/dc/dcmitype/"/>
    <ds:schemaRef ds:uri="0b1a0d0c-7d91-4c6f-8211-8fe7f8703d34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569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Kelsey, Megan</dc:creator>
  <cp:lastModifiedBy>Yan, Yun</cp:lastModifiedBy>
  <cp:revision>50</cp:revision>
  <cp:lastPrinted>2017-12-11T14:11:31Z</cp:lastPrinted>
  <dcterms:created xsi:type="dcterms:W3CDTF">2017-12-08T21:03:54Z</dcterms:created>
  <dcterms:modified xsi:type="dcterms:W3CDTF">2023-02-04T18:32:11Z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0x01010003AC6EEE8FABEF44BB2D0B6BD4B34DDE</vt:lpwstr>
  </property>
</Properties>
</file>