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  <p:sldId id="270" r:id="rId19"/>
    <p:sldId id="271" r:id="rId20"/>
    <p:sldId id="272" r:id="rId2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2479A"/>
    <a:srgbClr val="F4A302"/>
    <a:srgbClr val="0036A2"/>
    <a:srgbClr val="67A3DF"/>
    <a:srgbClr val="2B6CFD"/>
    <a:srgbClr val="023FC6"/>
    <a:srgbClr val="0366D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7185D63-385D-B7DA-EEB0-0255742CF758}" v="1" dt="2026-02-10T22:02:21.211"/>
    <p1510:client id="{8FAB37E9-023F-4AA1-8414-8D37049AFA01}" v="1" dt="2026-02-10T22:09:01.90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3" d="100"/>
          <a:sy n="73" d="100"/>
        </p:scale>
        <p:origin x="792" y="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microsoft.com/office/2015/10/relationships/revisionInfo" Target="revisionInfo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1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43E1C0AE-E160-4C4B-A342-6D81284939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70230" y="5074560"/>
            <a:ext cx="8803640" cy="761250"/>
          </a:xfrm>
        </p:spPr>
        <p:txBody>
          <a:bodyPr/>
          <a:lstStyle>
            <a:lvl1pPr algn="ctr">
              <a:defRPr>
                <a:solidFill>
                  <a:srgbClr val="20156F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E84B3101-093D-8C49-B655-5B90762F68BB}"/>
              </a:ext>
            </a:extLst>
          </p:cNvPr>
          <p:cNvSpPr txBox="1"/>
          <p:nvPr userDrawn="1"/>
        </p:nvSpPr>
        <p:spPr>
          <a:xfrm>
            <a:off x="0" y="0"/>
            <a:ext cx="12191999" cy="430887"/>
          </a:xfrm>
          <a:prstGeom prst="rect">
            <a:avLst/>
          </a:prstGeom>
          <a:solidFill>
            <a:srgbClr val="22479A"/>
          </a:solidFill>
        </p:spPr>
        <p:txBody>
          <a:bodyPr wrap="square" tIns="91440" bIns="91440" rtlCol="0">
            <a:spAutoFit/>
          </a:bodyPr>
          <a:lstStyle/>
          <a:p>
            <a:pPr algn="ctr"/>
            <a:r>
              <a:rPr lang="en-US" sz="1600" b="1" i="0" spc="300" dirty="0">
                <a:solidFill>
                  <a:schemeClr val="bg1"/>
                </a:solidFill>
                <a:latin typeface="Century Gothic" panose="020B0502020202020204" pitchFamily="34" charset="0"/>
              </a:rPr>
              <a:t>2026</a:t>
            </a:r>
            <a:r>
              <a:rPr lang="en-US" sz="1600" b="0" i="0" spc="300" dirty="0">
                <a:solidFill>
                  <a:schemeClr val="bg1"/>
                </a:solidFill>
                <a:latin typeface="Century Gothic" panose="020B0502020202020204" pitchFamily="34" charset="0"/>
              </a:rPr>
              <a:t> ANNUAL MEETING  </a:t>
            </a:r>
            <a:r>
              <a:rPr lang="en-US" sz="1600" b="0" i="1" spc="300" dirty="0">
                <a:solidFill>
                  <a:schemeClr val="bg1"/>
                </a:solidFill>
                <a:latin typeface="Century Gothic" panose="020B0502020202020204" pitchFamily="34" charset="0"/>
              </a:rPr>
              <a:t>         </a:t>
            </a:r>
            <a:r>
              <a:rPr lang="en-US" sz="1600" b="1" i="1" spc="300" dirty="0">
                <a:solidFill>
                  <a:schemeClr val="bg1"/>
                </a:solidFill>
                <a:latin typeface="Century Gothic" panose="020B0502020202020204" pitchFamily="34" charset="0"/>
              </a:rPr>
              <a:t>Discover . Innovate . Connect</a:t>
            </a: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C682C15C-A399-0047-A1CD-10564460E369}"/>
              </a:ext>
            </a:extLst>
          </p:cNvPr>
          <p:cNvCxnSpPr>
            <a:cxnSpLocks/>
          </p:cNvCxnSpPr>
          <p:nvPr userDrawn="1"/>
        </p:nvCxnSpPr>
        <p:spPr>
          <a:xfrm>
            <a:off x="2534194" y="4906097"/>
            <a:ext cx="0" cy="1951903"/>
          </a:xfrm>
          <a:prstGeom prst="line">
            <a:avLst/>
          </a:prstGeom>
          <a:ln w="28575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9" name="Rectangle 1">
            <a:extLst>
              <a:ext uri="{FF2B5EF4-FFF2-40B4-BE49-F238E27FC236}">
                <a16:creationId xmlns:a16="http://schemas.microsoft.com/office/drawing/2014/main" id="{B77F9C25-1A93-7858-1810-D4D273696C49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0" name="Rectangle 2">
            <a:extLst>
              <a:ext uri="{FF2B5EF4-FFF2-40B4-BE49-F238E27FC236}">
                <a16:creationId xmlns:a16="http://schemas.microsoft.com/office/drawing/2014/main" id="{608D6DF0-F342-23DF-F8C6-16F3686EBBDC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52400" y="1524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2" name="Rectangle 1">
            <a:extLst>
              <a:ext uri="{FF2B5EF4-FFF2-40B4-BE49-F238E27FC236}">
                <a16:creationId xmlns:a16="http://schemas.microsoft.com/office/drawing/2014/main" id="{8BA0F5D2-7DA2-030D-8AE3-C63DDF564E62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304800" y="3048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3" name="Rectangle 2">
            <a:extLst>
              <a:ext uri="{FF2B5EF4-FFF2-40B4-BE49-F238E27FC236}">
                <a16:creationId xmlns:a16="http://schemas.microsoft.com/office/drawing/2014/main" id="{883C55EA-5D62-F1B4-26F6-D5DC471C0BAA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457200" y="4572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2" name="Picture 1" descr="A blue text with people on it&#10;&#10;Description automatically generated">
            <a:extLst>
              <a:ext uri="{FF2B5EF4-FFF2-40B4-BE49-F238E27FC236}">
                <a16:creationId xmlns:a16="http://schemas.microsoft.com/office/drawing/2014/main" id="{6CDE97EF-4ABB-36DA-A0AE-10537F9839A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04800" y="4976405"/>
            <a:ext cx="1811286" cy="1811286"/>
          </a:xfrm>
          <a:prstGeom prst="rect">
            <a:avLst/>
          </a:prstGeom>
        </p:spPr>
      </p:pic>
      <p:sp>
        <p:nvSpPr>
          <p:cNvPr id="4" name="Content Placeholder 13">
            <a:extLst>
              <a:ext uri="{FF2B5EF4-FFF2-40B4-BE49-F238E27FC236}">
                <a16:creationId xmlns:a16="http://schemas.microsoft.com/office/drawing/2014/main" id="{A1B78571-ECF5-225C-F1D8-C7EF4BF8A0EC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2770230" y="6025691"/>
            <a:ext cx="8803640" cy="679909"/>
          </a:xfrm>
        </p:spPr>
        <p:txBody>
          <a:bodyPr/>
          <a:lstStyle>
            <a:lvl1pPr marL="0" indent="0" algn="ctr">
              <a:buNone/>
              <a:defRPr i="1">
                <a:solidFill>
                  <a:schemeClr val="accent3"/>
                </a:solidFill>
              </a:defRPr>
            </a:lvl1pPr>
            <a:lvl2pPr marL="347663" indent="0">
              <a:buNone/>
              <a:defRPr>
                <a:solidFill>
                  <a:schemeClr val="bg1"/>
                </a:solidFill>
              </a:defRPr>
            </a:lvl2pPr>
            <a:lvl3pPr marL="747713" indent="0">
              <a:buNone/>
              <a:defRPr>
                <a:solidFill>
                  <a:schemeClr val="bg1"/>
                </a:solidFill>
              </a:defRPr>
            </a:lvl3pPr>
            <a:lvl4pPr marL="1112837" indent="0">
              <a:buNone/>
              <a:defRPr>
                <a:solidFill>
                  <a:schemeClr val="bg1"/>
                </a:solidFill>
              </a:defRPr>
            </a:lvl4pPr>
            <a:lvl5pPr marL="1443037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3114744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589C11-DFEB-7AF5-D7CC-8F0E9693D4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D59DEBD-0095-E2FE-B3C8-A8B8C2FEAE1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CCF793E-B989-51DB-6E32-D0CCDA0540D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86DB193-8450-EE81-9AFD-555B6233159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4910C90-B429-B9ED-3D42-3D544D3A6CD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9762304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589C11-DFEB-7AF5-D7CC-8F0E9693D4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82391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D59DEBD-0095-E2FE-B3C8-A8B8C2FEAE1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3130633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CCF793E-B989-51DB-6E32-D0CCDA0540D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3130633" cy="336633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3">
            <a:extLst>
              <a:ext uri="{FF2B5EF4-FFF2-40B4-BE49-F238E27FC236}">
                <a16:creationId xmlns:a16="http://schemas.microsoft.com/office/drawing/2014/main" id="{E75D8AB2-8783-0460-5A57-02D52086964A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4530683" y="2505075"/>
            <a:ext cx="3130633" cy="336633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Content Placeholder 3">
            <a:extLst>
              <a:ext uri="{FF2B5EF4-FFF2-40B4-BE49-F238E27FC236}">
                <a16:creationId xmlns:a16="http://schemas.microsoft.com/office/drawing/2014/main" id="{9769EB07-C0A8-D9B3-2210-E79BFC926E37}"/>
              </a:ext>
            </a:extLst>
          </p:cNvPr>
          <p:cNvSpPr>
            <a:spLocks noGrp="1"/>
          </p:cNvSpPr>
          <p:nvPr>
            <p:ph sz="half" idx="11"/>
          </p:nvPr>
        </p:nvSpPr>
        <p:spPr>
          <a:xfrm>
            <a:off x="8221579" y="2505075"/>
            <a:ext cx="3130633" cy="336633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Text Placeholder 2">
            <a:extLst>
              <a:ext uri="{FF2B5EF4-FFF2-40B4-BE49-F238E27FC236}">
                <a16:creationId xmlns:a16="http://schemas.microsoft.com/office/drawing/2014/main" id="{77EF6689-F7C4-A092-1935-8BD18883A721}"/>
              </a:ext>
            </a:extLst>
          </p:cNvPr>
          <p:cNvSpPr>
            <a:spLocks noGrp="1"/>
          </p:cNvSpPr>
          <p:nvPr>
            <p:ph type="body" idx="12"/>
          </p:nvPr>
        </p:nvSpPr>
        <p:spPr>
          <a:xfrm>
            <a:off x="4530683" y="1681163"/>
            <a:ext cx="3130633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3" name="Text Placeholder 2">
            <a:extLst>
              <a:ext uri="{FF2B5EF4-FFF2-40B4-BE49-F238E27FC236}">
                <a16:creationId xmlns:a16="http://schemas.microsoft.com/office/drawing/2014/main" id="{AADCBA19-59AF-7B17-2755-4F99BE39BAEA}"/>
              </a:ext>
            </a:extLst>
          </p:cNvPr>
          <p:cNvSpPr>
            <a:spLocks noGrp="1"/>
          </p:cNvSpPr>
          <p:nvPr>
            <p:ph type="body" idx="13"/>
          </p:nvPr>
        </p:nvSpPr>
        <p:spPr>
          <a:xfrm>
            <a:off x="8221579" y="1681163"/>
            <a:ext cx="3130633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pic>
        <p:nvPicPr>
          <p:cNvPr id="14" name="Picture 13" descr="A blue text with people on it&#10;&#10;Description automatically generated">
            <a:extLst>
              <a:ext uri="{FF2B5EF4-FFF2-40B4-BE49-F238E27FC236}">
                <a16:creationId xmlns:a16="http://schemas.microsoft.com/office/drawing/2014/main" id="{340CE948-D65C-294E-0B9A-8362C6E350B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34457" y="5975844"/>
            <a:ext cx="1034060" cy="1034060"/>
          </a:xfrm>
          <a:prstGeom prst="rect">
            <a:avLst/>
          </a:prstGeom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48E37FE1-8EBB-198B-BB92-7B7A64CDB22F}"/>
              </a:ext>
            </a:extLst>
          </p:cNvPr>
          <p:cNvSpPr txBox="1"/>
          <p:nvPr userDrawn="1"/>
        </p:nvSpPr>
        <p:spPr>
          <a:xfrm>
            <a:off x="966950" y="6262042"/>
            <a:ext cx="3899337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400" b="1" i="0" spc="300" dirty="0">
                <a:solidFill>
                  <a:srgbClr val="22479A"/>
                </a:solidFill>
                <a:latin typeface="Century Gothic" panose="020B0502020202020204" pitchFamily="34" charset="0"/>
                <a:ea typeface="JOST REGULAR ROMAN" pitchFamily="2" charset="77"/>
              </a:rPr>
              <a:t>2026</a:t>
            </a:r>
            <a:r>
              <a:rPr lang="en-US" sz="1800" b="0" i="0" spc="0" dirty="0">
                <a:solidFill>
                  <a:srgbClr val="22479A"/>
                </a:solidFill>
                <a:latin typeface="Century Gothic" panose="020B0502020202020204" pitchFamily="34" charset="0"/>
                <a:ea typeface="JOST REGULAR ROMAN" pitchFamily="2" charset="77"/>
              </a:rPr>
              <a:t> ANNUAL MEETING</a:t>
            </a:r>
          </a:p>
        </p:txBody>
      </p:sp>
      <p:sp>
        <p:nvSpPr>
          <p:cNvPr id="17" name="Footer Placeholder 2">
            <a:extLst>
              <a:ext uri="{FF2B5EF4-FFF2-40B4-BE49-F238E27FC236}">
                <a16:creationId xmlns:a16="http://schemas.microsoft.com/office/drawing/2014/main" id="{7B4ADCBD-517E-555D-92B1-F69B6907F081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>
          <a:xfrm>
            <a:off x="4530683" y="6310311"/>
            <a:ext cx="3130633" cy="365125"/>
          </a:xfrm>
        </p:spPr>
        <p:txBody>
          <a:bodyPr anchor="ctr"/>
          <a:lstStyle/>
          <a:p>
            <a:r>
              <a:rPr lang="en-US" dirty="0"/>
              <a:t>© 2026 Pediatric Endocrine Society</a:t>
            </a:r>
          </a:p>
        </p:txBody>
      </p:sp>
    </p:spTree>
    <p:extLst>
      <p:ext uri="{BB962C8B-B14F-4D97-AF65-F5344CB8AC3E}">
        <p14:creationId xmlns:p14="http://schemas.microsoft.com/office/powerpoint/2010/main" val="3507066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589C11-DFEB-7AF5-D7CC-8F0E9693D4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87580" y="365125"/>
            <a:ext cx="8467808" cy="823913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D59DEBD-0095-E2FE-B3C8-A8B8C2FEAE1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3130633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CCF793E-B989-51DB-6E32-D0CCDA0540D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3130633" cy="336633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3">
            <a:extLst>
              <a:ext uri="{FF2B5EF4-FFF2-40B4-BE49-F238E27FC236}">
                <a16:creationId xmlns:a16="http://schemas.microsoft.com/office/drawing/2014/main" id="{E75D8AB2-8783-0460-5A57-02D52086964A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4530683" y="2505075"/>
            <a:ext cx="3130633" cy="336633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Content Placeholder 3">
            <a:extLst>
              <a:ext uri="{FF2B5EF4-FFF2-40B4-BE49-F238E27FC236}">
                <a16:creationId xmlns:a16="http://schemas.microsoft.com/office/drawing/2014/main" id="{9769EB07-C0A8-D9B3-2210-E79BFC926E37}"/>
              </a:ext>
            </a:extLst>
          </p:cNvPr>
          <p:cNvSpPr>
            <a:spLocks noGrp="1"/>
          </p:cNvSpPr>
          <p:nvPr>
            <p:ph sz="half" idx="11"/>
          </p:nvPr>
        </p:nvSpPr>
        <p:spPr>
          <a:xfrm>
            <a:off x="8221579" y="2505075"/>
            <a:ext cx="3130633" cy="336633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Text Placeholder 2">
            <a:extLst>
              <a:ext uri="{FF2B5EF4-FFF2-40B4-BE49-F238E27FC236}">
                <a16:creationId xmlns:a16="http://schemas.microsoft.com/office/drawing/2014/main" id="{77EF6689-F7C4-A092-1935-8BD18883A721}"/>
              </a:ext>
            </a:extLst>
          </p:cNvPr>
          <p:cNvSpPr>
            <a:spLocks noGrp="1"/>
          </p:cNvSpPr>
          <p:nvPr>
            <p:ph type="body" idx="12"/>
          </p:nvPr>
        </p:nvSpPr>
        <p:spPr>
          <a:xfrm>
            <a:off x="4530683" y="1681163"/>
            <a:ext cx="3130633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3" name="Text Placeholder 2">
            <a:extLst>
              <a:ext uri="{FF2B5EF4-FFF2-40B4-BE49-F238E27FC236}">
                <a16:creationId xmlns:a16="http://schemas.microsoft.com/office/drawing/2014/main" id="{AADCBA19-59AF-7B17-2755-4F99BE39BAEA}"/>
              </a:ext>
            </a:extLst>
          </p:cNvPr>
          <p:cNvSpPr>
            <a:spLocks noGrp="1"/>
          </p:cNvSpPr>
          <p:nvPr>
            <p:ph type="body" idx="13"/>
          </p:nvPr>
        </p:nvSpPr>
        <p:spPr>
          <a:xfrm>
            <a:off x="8221579" y="1681163"/>
            <a:ext cx="3130633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pic>
        <p:nvPicPr>
          <p:cNvPr id="14" name="Picture 13" descr="A blue text with people on it&#10;&#10;Description automatically generated">
            <a:extLst>
              <a:ext uri="{FF2B5EF4-FFF2-40B4-BE49-F238E27FC236}">
                <a16:creationId xmlns:a16="http://schemas.microsoft.com/office/drawing/2014/main" id="{340CE948-D65C-294E-0B9A-8362C6E350B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37692" y="6113330"/>
            <a:ext cx="834607" cy="834607"/>
          </a:xfrm>
          <a:prstGeom prst="rect">
            <a:avLst/>
          </a:prstGeom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48E37FE1-8EBB-198B-BB92-7B7A64CDB22F}"/>
              </a:ext>
            </a:extLst>
          </p:cNvPr>
          <p:cNvSpPr txBox="1"/>
          <p:nvPr userDrawn="1"/>
        </p:nvSpPr>
        <p:spPr>
          <a:xfrm>
            <a:off x="998967" y="6345967"/>
            <a:ext cx="377722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800" b="1" i="0" spc="300" dirty="0">
                <a:solidFill>
                  <a:srgbClr val="22479A"/>
                </a:solidFill>
                <a:latin typeface="Century Gothic" panose="020B0502020202020204" pitchFamily="34" charset="0"/>
                <a:ea typeface="JOST REGULAR ROMAN" pitchFamily="2" charset="77"/>
              </a:rPr>
              <a:t>2026</a:t>
            </a:r>
            <a:r>
              <a:rPr lang="en-US" sz="1800" b="0" i="0" spc="0" dirty="0">
                <a:solidFill>
                  <a:srgbClr val="22479A"/>
                </a:solidFill>
                <a:latin typeface="Century Gothic" panose="020B0502020202020204" pitchFamily="34" charset="0"/>
                <a:ea typeface="JOST REGULAR ROMAN" pitchFamily="2" charset="77"/>
              </a:rPr>
              <a:t> ANNUAL MEETING</a:t>
            </a:r>
          </a:p>
        </p:txBody>
      </p:sp>
      <p:sp>
        <p:nvSpPr>
          <p:cNvPr id="17" name="Footer Placeholder 2">
            <a:extLst>
              <a:ext uri="{FF2B5EF4-FFF2-40B4-BE49-F238E27FC236}">
                <a16:creationId xmlns:a16="http://schemas.microsoft.com/office/drawing/2014/main" id="{7B4ADCBD-517E-555D-92B1-F69B6907F081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>
          <a:xfrm>
            <a:off x="4530683" y="6364647"/>
            <a:ext cx="2885127" cy="365125"/>
          </a:xfrm>
        </p:spPr>
        <p:txBody>
          <a:bodyPr anchor="ctr"/>
          <a:lstStyle/>
          <a:p>
            <a:r>
              <a:rPr lang="en-US" dirty="0"/>
              <a:t>© 2026 Pediatric Endocrine Society</a:t>
            </a:r>
          </a:p>
        </p:txBody>
      </p:sp>
      <p:sp>
        <p:nvSpPr>
          <p:cNvPr id="5" name="Right Triangle 4">
            <a:extLst>
              <a:ext uri="{FF2B5EF4-FFF2-40B4-BE49-F238E27FC236}">
                <a16:creationId xmlns:a16="http://schemas.microsoft.com/office/drawing/2014/main" id="{66CBD0A3-962D-8211-5E71-28DDBF547E6C}"/>
              </a:ext>
            </a:extLst>
          </p:cNvPr>
          <p:cNvSpPr/>
          <p:nvPr userDrawn="1"/>
        </p:nvSpPr>
        <p:spPr>
          <a:xfrm rot="5400000">
            <a:off x="797136" y="-797135"/>
            <a:ext cx="723902" cy="2318174"/>
          </a:xfrm>
          <a:prstGeom prst="rtTriangle">
            <a:avLst/>
          </a:prstGeom>
          <a:solidFill>
            <a:srgbClr val="22479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Trapezoid 6">
            <a:extLst>
              <a:ext uri="{FF2B5EF4-FFF2-40B4-BE49-F238E27FC236}">
                <a16:creationId xmlns:a16="http://schemas.microsoft.com/office/drawing/2014/main" id="{D08DEEF7-F7C0-5C27-B19F-301A940BF707}"/>
              </a:ext>
            </a:extLst>
          </p:cNvPr>
          <p:cNvSpPr/>
          <p:nvPr userDrawn="1"/>
        </p:nvSpPr>
        <p:spPr>
          <a:xfrm rot="20519622">
            <a:off x="-178808" y="215711"/>
            <a:ext cx="4435949" cy="477576"/>
          </a:xfrm>
          <a:custGeom>
            <a:avLst/>
            <a:gdLst>
              <a:gd name="connsiteX0" fmla="*/ 0 w 4435949"/>
              <a:gd name="connsiteY0" fmla="*/ 477576 h 477576"/>
              <a:gd name="connsiteX1" fmla="*/ 149477 w 4435949"/>
              <a:gd name="connsiteY1" fmla="*/ 0 h 477576"/>
              <a:gd name="connsiteX2" fmla="*/ 4286472 w 4435949"/>
              <a:gd name="connsiteY2" fmla="*/ 0 h 477576"/>
              <a:gd name="connsiteX3" fmla="*/ 4435949 w 4435949"/>
              <a:gd name="connsiteY3" fmla="*/ 477576 h 477576"/>
              <a:gd name="connsiteX4" fmla="*/ 0 w 4435949"/>
              <a:gd name="connsiteY4" fmla="*/ 477576 h 477576"/>
              <a:gd name="connsiteX0" fmla="*/ 0 w 4435949"/>
              <a:gd name="connsiteY0" fmla="*/ 479074 h 479074"/>
              <a:gd name="connsiteX1" fmla="*/ 149477 w 4435949"/>
              <a:gd name="connsiteY1" fmla="*/ 1498 h 479074"/>
              <a:gd name="connsiteX2" fmla="*/ 2971036 w 4435949"/>
              <a:gd name="connsiteY2" fmla="*/ 0 h 479074"/>
              <a:gd name="connsiteX3" fmla="*/ 4435949 w 4435949"/>
              <a:gd name="connsiteY3" fmla="*/ 479074 h 479074"/>
              <a:gd name="connsiteX4" fmla="*/ 0 w 4435949"/>
              <a:gd name="connsiteY4" fmla="*/ 479074 h 479074"/>
              <a:gd name="connsiteX0" fmla="*/ 0 w 4435949"/>
              <a:gd name="connsiteY0" fmla="*/ 477576 h 477576"/>
              <a:gd name="connsiteX1" fmla="*/ 149477 w 4435949"/>
              <a:gd name="connsiteY1" fmla="*/ 0 h 477576"/>
              <a:gd name="connsiteX2" fmla="*/ 2980243 w 4435949"/>
              <a:gd name="connsiteY2" fmla="*/ 16577 h 477576"/>
              <a:gd name="connsiteX3" fmla="*/ 4435949 w 4435949"/>
              <a:gd name="connsiteY3" fmla="*/ 477576 h 477576"/>
              <a:gd name="connsiteX4" fmla="*/ 0 w 4435949"/>
              <a:gd name="connsiteY4" fmla="*/ 477576 h 477576"/>
              <a:gd name="connsiteX0" fmla="*/ 0 w 4435949"/>
              <a:gd name="connsiteY0" fmla="*/ 477576 h 477576"/>
              <a:gd name="connsiteX1" fmla="*/ 149477 w 4435949"/>
              <a:gd name="connsiteY1" fmla="*/ 0 h 477576"/>
              <a:gd name="connsiteX2" fmla="*/ 2979051 w 4435949"/>
              <a:gd name="connsiteY2" fmla="*/ 8648 h 477576"/>
              <a:gd name="connsiteX3" fmla="*/ 4435949 w 4435949"/>
              <a:gd name="connsiteY3" fmla="*/ 477576 h 477576"/>
              <a:gd name="connsiteX4" fmla="*/ 0 w 4435949"/>
              <a:gd name="connsiteY4" fmla="*/ 477576 h 4775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435949" h="477576">
                <a:moveTo>
                  <a:pt x="0" y="477576"/>
                </a:moveTo>
                <a:lnTo>
                  <a:pt x="149477" y="0"/>
                </a:lnTo>
                <a:lnTo>
                  <a:pt x="2979051" y="8648"/>
                </a:lnTo>
                <a:lnTo>
                  <a:pt x="4435949" y="477576"/>
                </a:lnTo>
                <a:lnTo>
                  <a:pt x="0" y="477576"/>
                </a:lnTo>
                <a:close/>
              </a:path>
            </a:pathLst>
          </a:cu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280146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bg>
      <p:bgPr>
        <a:solidFill>
          <a:schemeClr val="accent5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84B12D-FEE7-F13E-1171-326EEAAB81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5D76463-8C87-9D5C-4881-4647A0D3AFD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123949" y="6327133"/>
            <a:ext cx="3200400" cy="497839"/>
          </a:xfrm>
          <a:prstGeom prst="rect">
            <a:avLst/>
          </a:prstGeom>
        </p:spPr>
        <p:txBody>
          <a:bodyPr/>
          <a:lstStyle>
            <a:lvl1pPr>
              <a:defRPr sz="1800">
                <a:solidFill>
                  <a:schemeClr val="bg1"/>
                </a:solidFill>
              </a:defRPr>
            </a:lvl1pPr>
          </a:lstStyle>
          <a:p>
            <a:pPr algn="ctr"/>
            <a:r>
              <a:rPr lang="en-US" b="1" spc="300" dirty="0">
                <a:latin typeface="Century Gothic" panose="020B0502020202020204" pitchFamily="34" charset="0"/>
                <a:ea typeface="JOST REGULAR ROMAN" pitchFamily="2" charset="77"/>
              </a:rPr>
              <a:t>2026</a:t>
            </a:r>
            <a:r>
              <a:rPr lang="en-US" dirty="0">
                <a:latin typeface="Century Gothic" panose="020B0502020202020204" pitchFamily="34" charset="0"/>
                <a:ea typeface="JOST REGULAR ROMAN" pitchFamily="2" charset="77"/>
              </a:rPr>
              <a:t> ANNUAL MEETING</a:t>
            </a: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DE329DB3-C2B1-9EE8-0F5E-4E1D4DB83736}"/>
              </a:ext>
            </a:extLst>
          </p:cNvPr>
          <p:cNvCxnSpPr>
            <a:cxnSpLocks/>
          </p:cNvCxnSpPr>
          <p:nvPr userDrawn="1"/>
        </p:nvCxnSpPr>
        <p:spPr>
          <a:xfrm>
            <a:off x="585788" y="495947"/>
            <a:ext cx="0" cy="992194"/>
          </a:xfrm>
          <a:prstGeom prst="line">
            <a:avLst/>
          </a:prstGeom>
          <a:ln w="152400">
            <a:solidFill>
              <a:schemeClr val="tx2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Content Placeholder 14">
            <a:extLst>
              <a:ext uri="{FF2B5EF4-FFF2-40B4-BE49-F238E27FC236}">
                <a16:creationId xmlns:a16="http://schemas.microsoft.com/office/drawing/2014/main" id="{2514A72D-FA7C-5041-2D49-18849C6C6EB2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831849" y="1729047"/>
            <a:ext cx="10521950" cy="4214553"/>
          </a:xfrm>
        </p:spPr>
        <p:txBody>
          <a:bodyPr/>
          <a:lstStyle>
            <a:lvl1pPr>
              <a:defRPr sz="2400">
                <a:solidFill>
                  <a:schemeClr val="bg1"/>
                </a:solidFill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2B5DDD4A-9523-036A-40E1-8D60B6140B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324349" y="6327133"/>
            <a:ext cx="4114800" cy="365125"/>
          </a:xfrm>
        </p:spPr>
        <p:txBody>
          <a:bodyPr anchor="ctr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© 2026 Pediatric Endocrine Society</a:t>
            </a:r>
          </a:p>
        </p:txBody>
      </p:sp>
      <p:pic>
        <p:nvPicPr>
          <p:cNvPr id="10" name="Picture 9" descr="A blue text with people on it&#10;&#10;Description automatically generated">
            <a:extLst>
              <a:ext uri="{FF2B5EF4-FFF2-40B4-BE49-F238E27FC236}">
                <a16:creationId xmlns:a16="http://schemas.microsoft.com/office/drawing/2014/main" id="{09FE0204-0037-35DE-8E1E-AD6A6E2640F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biLevel thresh="25000"/>
          </a:blip>
          <a:stretch>
            <a:fillRect/>
          </a:stretch>
        </p:blipFill>
        <p:spPr>
          <a:xfrm>
            <a:off x="184568" y="6045708"/>
            <a:ext cx="939381" cy="9393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967629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Only"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84B12D-FEE7-F13E-1171-326EEAAB81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5D76463-8C87-9D5C-4881-4647A0D3AFD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81075" y="6350950"/>
            <a:ext cx="3200400" cy="411163"/>
          </a:xfrm>
          <a:prstGeom prst="rect">
            <a:avLst/>
          </a:prstGeom>
        </p:spPr>
        <p:txBody>
          <a:bodyPr/>
          <a:lstStyle>
            <a:lvl1pPr>
              <a:defRPr sz="1600">
                <a:solidFill>
                  <a:schemeClr val="bg1"/>
                </a:solidFill>
              </a:defRPr>
            </a:lvl1pPr>
          </a:lstStyle>
          <a:p>
            <a:pPr algn="ctr"/>
            <a:r>
              <a:rPr lang="en-US" b="1" spc="300" dirty="0">
                <a:latin typeface="Century Gothic" panose="020B0502020202020204" pitchFamily="34" charset="0"/>
                <a:ea typeface="JOST REGULAR ROMAN" pitchFamily="2" charset="77"/>
              </a:rPr>
              <a:t>2026</a:t>
            </a:r>
            <a:r>
              <a:rPr lang="en-US" dirty="0">
                <a:latin typeface="Century Gothic" panose="020B0502020202020204" pitchFamily="34" charset="0"/>
                <a:ea typeface="JOST REGULAR ROMAN" pitchFamily="2" charset="77"/>
              </a:rPr>
              <a:t> ANNUAL MEETING</a:t>
            </a: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DE329DB3-C2B1-9EE8-0F5E-4E1D4DB83736}"/>
              </a:ext>
            </a:extLst>
          </p:cNvPr>
          <p:cNvCxnSpPr>
            <a:cxnSpLocks/>
          </p:cNvCxnSpPr>
          <p:nvPr userDrawn="1"/>
        </p:nvCxnSpPr>
        <p:spPr>
          <a:xfrm>
            <a:off x="585788" y="495947"/>
            <a:ext cx="0" cy="992194"/>
          </a:xfrm>
          <a:prstGeom prst="line">
            <a:avLst/>
          </a:prstGeom>
          <a:ln w="15240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Content Placeholder 14">
            <a:extLst>
              <a:ext uri="{FF2B5EF4-FFF2-40B4-BE49-F238E27FC236}">
                <a16:creationId xmlns:a16="http://schemas.microsoft.com/office/drawing/2014/main" id="{2514A72D-FA7C-5041-2D49-18849C6C6EB2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831849" y="1729047"/>
            <a:ext cx="10521950" cy="4214553"/>
          </a:xfrm>
        </p:spPr>
        <p:txBody>
          <a:bodyPr/>
          <a:lstStyle>
            <a:lvl1pPr>
              <a:defRPr sz="2400">
                <a:solidFill>
                  <a:schemeClr val="bg1"/>
                </a:solidFill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2B5DDD4A-9523-036A-40E1-8D60B6140B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96989"/>
            <a:ext cx="4114800" cy="365125"/>
          </a:xfrm>
        </p:spPr>
        <p:txBody>
          <a:bodyPr anchor="ctr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© 2026 Pediatric Endocrine Society</a:t>
            </a:r>
          </a:p>
        </p:txBody>
      </p:sp>
      <p:pic>
        <p:nvPicPr>
          <p:cNvPr id="10" name="Picture 9" descr="A blue text with people on it&#10;&#10;Description automatically generated">
            <a:extLst>
              <a:ext uri="{FF2B5EF4-FFF2-40B4-BE49-F238E27FC236}">
                <a16:creationId xmlns:a16="http://schemas.microsoft.com/office/drawing/2014/main" id="{09FE0204-0037-35DE-8E1E-AD6A6E2640F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biLevel thresh="25000"/>
          </a:blip>
          <a:stretch>
            <a:fillRect/>
          </a:stretch>
        </p:blipFill>
        <p:spPr>
          <a:xfrm>
            <a:off x="184568" y="6045708"/>
            <a:ext cx="939381" cy="9393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555201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D506D57E-63CB-602C-4097-72B92A3EFD82}"/>
              </a:ext>
            </a:extLst>
          </p:cNvPr>
          <p:cNvSpPr/>
          <p:nvPr userDrawn="1"/>
        </p:nvSpPr>
        <p:spPr>
          <a:xfrm>
            <a:off x="-1" y="0"/>
            <a:ext cx="5510463" cy="613410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 w="1270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8E08505-2741-3AC2-246A-6665524FE3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D502C7-02F1-1EB7-6B8B-6DAE62A653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66928" y="723900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1B0EF2D-4480-7C37-FD7D-24EEF1E1C87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FD5B575F-A15C-3EAA-2DE4-09F5C2EFB2FB}"/>
              </a:ext>
            </a:extLst>
          </p:cNvPr>
          <p:cNvSpPr/>
          <p:nvPr userDrawn="1"/>
        </p:nvSpPr>
        <p:spPr>
          <a:xfrm>
            <a:off x="5514056" y="0"/>
            <a:ext cx="6677944" cy="6134100"/>
          </a:xfrm>
          <a:prstGeom prst="rect">
            <a:avLst/>
          </a:prstGeom>
          <a:solidFill>
            <a:srgbClr val="67A3DF">
              <a:alpha val="0"/>
            </a:srgbClr>
          </a:solidFill>
          <a:ln w="1270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0" name="Picture 9" descr="A blue text with people on it&#10;&#10;Description automatically generated">
            <a:extLst>
              <a:ext uri="{FF2B5EF4-FFF2-40B4-BE49-F238E27FC236}">
                <a16:creationId xmlns:a16="http://schemas.microsoft.com/office/drawing/2014/main" id="{A3205487-60FC-48E2-54CE-5DF00A9339D7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84568" y="6045708"/>
            <a:ext cx="939381" cy="939381"/>
          </a:xfrm>
          <a:prstGeom prst="rect">
            <a:avLst/>
          </a:prstGeom>
        </p:spPr>
      </p:pic>
      <p:sp>
        <p:nvSpPr>
          <p:cNvPr id="11" name="Date Placeholder 2">
            <a:extLst>
              <a:ext uri="{FF2B5EF4-FFF2-40B4-BE49-F238E27FC236}">
                <a16:creationId xmlns:a16="http://schemas.microsoft.com/office/drawing/2014/main" id="{C8D2495B-AFD2-1096-FED4-24CC81E39C0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571625" y="6290511"/>
            <a:ext cx="3200400" cy="228600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2400" b="1" spc="300" dirty="0">
                <a:solidFill>
                  <a:srgbClr val="2E3B98"/>
                </a:solidFill>
                <a:latin typeface="Century Gothic" panose="020B0502020202020204" pitchFamily="34" charset="0"/>
                <a:ea typeface="JOST REGULAR ROMAN" pitchFamily="2" charset="77"/>
              </a:rPr>
              <a:t>2026</a:t>
            </a:r>
            <a:r>
              <a:rPr lang="en-US" dirty="0">
                <a:solidFill>
                  <a:srgbClr val="2E3B98"/>
                </a:solidFill>
                <a:latin typeface="Century Gothic" panose="020B0502020202020204" pitchFamily="34" charset="0"/>
                <a:ea typeface="JOST REGULAR ROMAN" pitchFamily="2" charset="77"/>
              </a:rPr>
              <a:t> ANNUAL MEETING</a:t>
            </a:r>
            <a:endParaRPr lang="en-US" sz="1800" b="0" i="0" spc="0" dirty="0">
              <a:solidFill>
                <a:srgbClr val="2E3B98"/>
              </a:solidFill>
              <a:latin typeface="Century Gothic" panose="020B0502020202020204" pitchFamily="34" charset="0"/>
              <a:ea typeface="JOST REGULAR ROMAN" pitchFamily="2" charset="77"/>
            </a:endParaRPr>
          </a:p>
        </p:txBody>
      </p:sp>
      <p:sp>
        <p:nvSpPr>
          <p:cNvPr id="12" name="Footer Placeholder 4">
            <a:extLst>
              <a:ext uri="{FF2B5EF4-FFF2-40B4-BE49-F238E27FC236}">
                <a16:creationId xmlns:a16="http://schemas.microsoft.com/office/drawing/2014/main" id="{76DE55B6-0402-FD13-C41F-ACA63BD349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470860" y="6375027"/>
            <a:ext cx="4114800" cy="365125"/>
          </a:xfrm>
        </p:spPr>
        <p:txBody>
          <a:bodyPr anchor="ctr"/>
          <a:lstStyle>
            <a:lvl1pPr>
              <a:defRPr>
                <a:solidFill>
                  <a:srgbClr val="0036A2"/>
                </a:solidFill>
              </a:defRPr>
            </a:lvl1pPr>
          </a:lstStyle>
          <a:p>
            <a:r>
              <a:rPr lang="en-US" dirty="0"/>
              <a:t>© 2026 Pediatric Endocrine Society</a:t>
            </a:r>
          </a:p>
        </p:txBody>
      </p:sp>
    </p:spTree>
    <p:extLst>
      <p:ext uri="{BB962C8B-B14F-4D97-AF65-F5344CB8AC3E}">
        <p14:creationId xmlns:p14="http://schemas.microsoft.com/office/powerpoint/2010/main" val="422255802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3400AA-7074-F20E-3F21-C7B8862A06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9087" y="631685"/>
            <a:ext cx="10515600" cy="1273819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7" name="Trapezoid 6">
            <a:extLst>
              <a:ext uri="{FF2B5EF4-FFF2-40B4-BE49-F238E27FC236}">
                <a16:creationId xmlns:a16="http://schemas.microsoft.com/office/drawing/2014/main" id="{13D246D2-BAAF-0CA2-0648-EA763A5F6911}"/>
              </a:ext>
            </a:extLst>
          </p:cNvPr>
          <p:cNvSpPr/>
          <p:nvPr userDrawn="1"/>
        </p:nvSpPr>
        <p:spPr>
          <a:xfrm rot="20519622">
            <a:off x="-178808" y="215711"/>
            <a:ext cx="4435949" cy="477576"/>
          </a:xfrm>
          <a:custGeom>
            <a:avLst/>
            <a:gdLst>
              <a:gd name="connsiteX0" fmla="*/ 0 w 4435949"/>
              <a:gd name="connsiteY0" fmla="*/ 477576 h 477576"/>
              <a:gd name="connsiteX1" fmla="*/ 149477 w 4435949"/>
              <a:gd name="connsiteY1" fmla="*/ 0 h 477576"/>
              <a:gd name="connsiteX2" fmla="*/ 4286472 w 4435949"/>
              <a:gd name="connsiteY2" fmla="*/ 0 h 477576"/>
              <a:gd name="connsiteX3" fmla="*/ 4435949 w 4435949"/>
              <a:gd name="connsiteY3" fmla="*/ 477576 h 477576"/>
              <a:gd name="connsiteX4" fmla="*/ 0 w 4435949"/>
              <a:gd name="connsiteY4" fmla="*/ 477576 h 477576"/>
              <a:gd name="connsiteX0" fmla="*/ 0 w 4435949"/>
              <a:gd name="connsiteY0" fmla="*/ 479074 h 479074"/>
              <a:gd name="connsiteX1" fmla="*/ 149477 w 4435949"/>
              <a:gd name="connsiteY1" fmla="*/ 1498 h 479074"/>
              <a:gd name="connsiteX2" fmla="*/ 2971036 w 4435949"/>
              <a:gd name="connsiteY2" fmla="*/ 0 h 479074"/>
              <a:gd name="connsiteX3" fmla="*/ 4435949 w 4435949"/>
              <a:gd name="connsiteY3" fmla="*/ 479074 h 479074"/>
              <a:gd name="connsiteX4" fmla="*/ 0 w 4435949"/>
              <a:gd name="connsiteY4" fmla="*/ 479074 h 479074"/>
              <a:gd name="connsiteX0" fmla="*/ 0 w 4435949"/>
              <a:gd name="connsiteY0" fmla="*/ 477576 h 477576"/>
              <a:gd name="connsiteX1" fmla="*/ 149477 w 4435949"/>
              <a:gd name="connsiteY1" fmla="*/ 0 h 477576"/>
              <a:gd name="connsiteX2" fmla="*/ 2980243 w 4435949"/>
              <a:gd name="connsiteY2" fmla="*/ 16577 h 477576"/>
              <a:gd name="connsiteX3" fmla="*/ 4435949 w 4435949"/>
              <a:gd name="connsiteY3" fmla="*/ 477576 h 477576"/>
              <a:gd name="connsiteX4" fmla="*/ 0 w 4435949"/>
              <a:gd name="connsiteY4" fmla="*/ 477576 h 477576"/>
              <a:gd name="connsiteX0" fmla="*/ 0 w 4435949"/>
              <a:gd name="connsiteY0" fmla="*/ 477576 h 477576"/>
              <a:gd name="connsiteX1" fmla="*/ 149477 w 4435949"/>
              <a:gd name="connsiteY1" fmla="*/ 0 h 477576"/>
              <a:gd name="connsiteX2" fmla="*/ 2979051 w 4435949"/>
              <a:gd name="connsiteY2" fmla="*/ 8648 h 477576"/>
              <a:gd name="connsiteX3" fmla="*/ 4435949 w 4435949"/>
              <a:gd name="connsiteY3" fmla="*/ 477576 h 477576"/>
              <a:gd name="connsiteX4" fmla="*/ 0 w 4435949"/>
              <a:gd name="connsiteY4" fmla="*/ 477576 h 4775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435949" h="477576">
                <a:moveTo>
                  <a:pt x="0" y="477576"/>
                </a:moveTo>
                <a:lnTo>
                  <a:pt x="149477" y="0"/>
                </a:lnTo>
                <a:lnTo>
                  <a:pt x="2979051" y="8648"/>
                </a:lnTo>
                <a:lnTo>
                  <a:pt x="4435949" y="477576"/>
                </a:lnTo>
                <a:lnTo>
                  <a:pt x="0" y="477576"/>
                </a:lnTo>
                <a:close/>
              </a:path>
            </a:pathLst>
          </a:cu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ight Triangle 7">
            <a:extLst>
              <a:ext uri="{FF2B5EF4-FFF2-40B4-BE49-F238E27FC236}">
                <a16:creationId xmlns:a16="http://schemas.microsoft.com/office/drawing/2014/main" id="{7F9EC8FB-95C4-5992-BD7D-15F9EF4D29B2}"/>
              </a:ext>
            </a:extLst>
          </p:cNvPr>
          <p:cNvSpPr/>
          <p:nvPr userDrawn="1"/>
        </p:nvSpPr>
        <p:spPr>
          <a:xfrm rot="5400000">
            <a:off x="797136" y="-797135"/>
            <a:ext cx="723902" cy="2318174"/>
          </a:xfrm>
          <a:prstGeom prst="rtTriangle">
            <a:avLst/>
          </a:prstGeom>
          <a:solidFill>
            <a:srgbClr val="0036A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4" name="Picture 3" descr="A blue text with people on it&#10;&#10;Description automatically generated">
            <a:extLst>
              <a:ext uri="{FF2B5EF4-FFF2-40B4-BE49-F238E27FC236}">
                <a16:creationId xmlns:a16="http://schemas.microsoft.com/office/drawing/2014/main" id="{97B782B0-1D5A-552F-4F52-0E3A4948583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84568" y="6045708"/>
            <a:ext cx="939381" cy="939381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5EC76F22-13CF-971F-0EDE-42C5E2AC9471}"/>
              </a:ext>
            </a:extLst>
          </p:cNvPr>
          <p:cNvSpPr txBox="1"/>
          <p:nvPr userDrawn="1"/>
        </p:nvSpPr>
        <p:spPr>
          <a:xfrm>
            <a:off x="1159087" y="6280328"/>
            <a:ext cx="359159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400" b="1" i="0" spc="300" dirty="0">
                <a:solidFill>
                  <a:srgbClr val="22479A"/>
                </a:solidFill>
                <a:latin typeface="Century Gothic" panose="020B0502020202020204" pitchFamily="34" charset="0"/>
                <a:ea typeface="JOST REGULAR ROMAN" pitchFamily="2" charset="77"/>
              </a:rPr>
              <a:t>2026</a:t>
            </a:r>
            <a:r>
              <a:rPr lang="en-US" sz="1800" b="0" i="0" spc="0" dirty="0">
                <a:solidFill>
                  <a:srgbClr val="22479A"/>
                </a:solidFill>
                <a:latin typeface="Century Gothic" panose="020B0502020202020204" pitchFamily="34" charset="0"/>
                <a:ea typeface="JOST REGULAR ROMAN" pitchFamily="2" charset="77"/>
              </a:rPr>
              <a:t>ANNUAL MEETING</a:t>
            </a:r>
          </a:p>
        </p:txBody>
      </p:sp>
      <p:sp>
        <p:nvSpPr>
          <p:cNvPr id="9" name="Footer Placeholder 7">
            <a:extLst>
              <a:ext uri="{FF2B5EF4-FFF2-40B4-BE49-F238E27FC236}">
                <a16:creationId xmlns:a16="http://schemas.microsoft.com/office/drawing/2014/main" id="{27ED3092-EF44-AF6A-B65E-FCEF87DE39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9443047" y="6379692"/>
            <a:ext cx="2501324" cy="365125"/>
          </a:xfrm>
        </p:spPr>
        <p:txBody>
          <a:bodyPr anchor="ctr"/>
          <a:lstStyle/>
          <a:p>
            <a:r>
              <a:rPr lang="en-US" dirty="0"/>
              <a:t>© 2026 Pediatric Endocrine Society</a:t>
            </a:r>
          </a:p>
        </p:txBody>
      </p:sp>
      <p:sp>
        <p:nvSpPr>
          <p:cNvPr id="15" name="Content Placeholder 3">
            <a:extLst>
              <a:ext uri="{FF2B5EF4-FFF2-40B4-BE49-F238E27FC236}">
                <a16:creationId xmlns:a16="http://schemas.microsoft.com/office/drawing/2014/main" id="{ED9282A6-3C12-E428-63CC-29725205298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438525"/>
          </a:xfrm>
        </p:spPr>
        <p:txBody>
          <a:bodyPr>
            <a:normAutofit/>
          </a:bodyPr>
          <a:lstStyle>
            <a:lvl1pPr>
              <a:defRPr sz="2400" b="0" i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000" b="0" i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800" b="0" i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600" b="0" i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600" b="0" i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7" name="Content Placeholder 5">
            <a:extLst>
              <a:ext uri="{FF2B5EF4-FFF2-40B4-BE49-F238E27FC236}">
                <a16:creationId xmlns:a16="http://schemas.microsoft.com/office/drawing/2014/main" id="{94BE1D58-0FF3-7C64-EF41-9E1775F000D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438525"/>
          </a:xfrm>
        </p:spPr>
        <p:txBody>
          <a:bodyPr>
            <a:normAutofit/>
          </a:bodyPr>
          <a:lstStyle>
            <a:lvl1pPr>
              <a:defRPr sz="2400" b="0" i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000" b="0" i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800" b="0" i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600" b="0" i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600" b="0" i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42414185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AD5413-C0C6-1700-8403-CAC1C2F76A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28DEC57-BD9D-439E-4ED2-F263109D64C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F0B1F13-29C5-3779-322D-B5E488B6722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E83E87B-0E25-1DD0-CA0A-FF5286DD16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9453917" y="6334939"/>
            <a:ext cx="2738083" cy="365125"/>
          </a:xfrm>
        </p:spPr>
        <p:txBody>
          <a:bodyPr anchor="ctr"/>
          <a:lstStyle/>
          <a:p>
            <a:r>
              <a:rPr lang="en-US" dirty="0"/>
              <a:t>© 2026 Pediatric Endocrine Society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403A132-5263-F3E4-C301-89904A02E053}"/>
              </a:ext>
            </a:extLst>
          </p:cNvPr>
          <p:cNvSpPr txBox="1"/>
          <p:nvPr userDrawn="1"/>
        </p:nvSpPr>
        <p:spPr>
          <a:xfrm>
            <a:off x="1123949" y="6330732"/>
            <a:ext cx="3637493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800" b="1" i="0" spc="300" dirty="0">
                <a:solidFill>
                  <a:srgbClr val="22479A"/>
                </a:solidFill>
                <a:latin typeface="Century Gothic" panose="020B0502020202020204" pitchFamily="34" charset="0"/>
                <a:ea typeface="JOST REGULAR ROMAN" pitchFamily="2" charset="77"/>
              </a:rPr>
              <a:t>2026</a:t>
            </a:r>
            <a:r>
              <a:rPr lang="en-US" sz="1800" b="0" i="0" spc="0" dirty="0">
                <a:solidFill>
                  <a:srgbClr val="22479A"/>
                </a:solidFill>
                <a:latin typeface="Century Gothic" panose="020B0502020202020204" pitchFamily="34" charset="0"/>
                <a:ea typeface="JOST REGULAR ROMAN" pitchFamily="2" charset="77"/>
              </a:rPr>
              <a:t>ANNUAL MEETING</a:t>
            </a:r>
          </a:p>
        </p:txBody>
      </p:sp>
      <p:pic>
        <p:nvPicPr>
          <p:cNvPr id="10" name="Picture 9" descr="A blue text with people on it&#10;&#10;Description automatically generated">
            <a:extLst>
              <a:ext uri="{FF2B5EF4-FFF2-40B4-BE49-F238E27FC236}">
                <a16:creationId xmlns:a16="http://schemas.microsoft.com/office/drawing/2014/main" id="{54CA1333-15E3-ECB8-1016-6ED43E4503E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84568" y="6045708"/>
            <a:ext cx="939381" cy="9393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1057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1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43E1C0AE-E160-4C4B-A342-6D81284939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70230" y="5074560"/>
            <a:ext cx="8803640" cy="761250"/>
          </a:xfrm>
        </p:spPr>
        <p:txBody>
          <a:bodyPr/>
          <a:lstStyle>
            <a:lvl1pPr algn="ctr">
              <a:defRPr>
                <a:solidFill>
                  <a:schemeClr val="accent5">
                    <a:lumMod val="7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E84B3101-093D-8C49-B655-5B90762F68BB}"/>
              </a:ext>
            </a:extLst>
          </p:cNvPr>
          <p:cNvSpPr txBox="1"/>
          <p:nvPr userDrawn="1"/>
        </p:nvSpPr>
        <p:spPr>
          <a:xfrm>
            <a:off x="0" y="0"/>
            <a:ext cx="12191999" cy="430887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txBody>
          <a:bodyPr wrap="square" tIns="91440" bIns="91440" rtlCol="0">
            <a:spAutoFit/>
          </a:bodyPr>
          <a:lstStyle/>
          <a:p>
            <a:pPr algn="ctr"/>
            <a:r>
              <a:rPr lang="en-US" sz="1600" b="1" i="0" spc="300" dirty="0">
                <a:solidFill>
                  <a:schemeClr val="bg1"/>
                </a:solidFill>
                <a:latin typeface="Century Gothic" panose="020B0502020202020204" pitchFamily="34" charset="0"/>
              </a:rPr>
              <a:t>2026</a:t>
            </a:r>
            <a:r>
              <a:rPr lang="en-US" sz="1600" b="0" i="0" spc="300" dirty="0">
                <a:solidFill>
                  <a:schemeClr val="bg1"/>
                </a:solidFill>
                <a:latin typeface="Century Gothic" panose="020B0502020202020204" pitchFamily="34" charset="0"/>
              </a:rPr>
              <a:t> ANNUAL MEETING  </a:t>
            </a:r>
            <a:r>
              <a:rPr lang="en-US" sz="1600" b="0" i="1" spc="300" dirty="0">
                <a:solidFill>
                  <a:schemeClr val="bg1"/>
                </a:solidFill>
                <a:latin typeface="Century Gothic" panose="020B0502020202020204" pitchFamily="34" charset="0"/>
              </a:rPr>
              <a:t>         </a:t>
            </a:r>
            <a:r>
              <a:rPr lang="en-US" sz="1600" b="1" i="1" spc="300" dirty="0">
                <a:solidFill>
                  <a:schemeClr val="bg1"/>
                </a:solidFill>
                <a:latin typeface="Century Gothic" panose="020B0502020202020204" pitchFamily="34" charset="0"/>
              </a:rPr>
              <a:t>Discover . Innovate . Connect</a:t>
            </a: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C682C15C-A399-0047-A1CD-10564460E369}"/>
              </a:ext>
            </a:extLst>
          </p:cNvPr>
          <p:cNvCxnSpPr>
            <a:cxnSpLocks/>
          </p:cNvCxnSpPr>
          <p:nvPr userDrawn="1"/>
        </p:nvCxnSpPr>
        <p:spPr>
          <a:xfrm>
            <a:off x="2534194" y="4906097"/>
            <a:ext cx="0" cy="1951903"/>
          </a:xfrm>
          <a:prstGeom prst="line">
            <a:avLst/>
          </a:prstGeom>
          <a:ln/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sp>
        <p:nvSpPr>
          <p:cNvPr id="9" name="Rectangle 1">
            <a:extLst>
              <a:ext uri="{FF2B5EF4-FFF2-40B4-BE49-F238E27FC236}">
                <a16:creationId xmlns:a16="http://schemas.microsoft.com/office/drawing/2014/main" id="{B77F9C25-1A93-7858-1810-D4D273696C49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0" name="Rectangle 2">
            <a:extLst>
              <a:ext uri="{FF2B5EF4-FFF2-40B4-BE49-F238E27FC236}">
                <a16:creationId xmlns:a16="http://schemas.microsoft.com/office/drawing/2014/main" id="{608D6DF0-F342-23DF-F8C6-16F3686EBBDC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52400" y="1524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2" name="Rectangle 1">
            <a:extLst>
              <a:ext uri="{FF2B5EF4-FFF2-40B4-BE49-F238E27FC236}">
                <a16:creationId xmlns:a16="http://schemas.microsoft.com/office/drawing/2014/main" id="{8BA0F5D2-7DA2-030D-8AE3-C63DDF564E62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304800" y="3048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3" name="Rectangle 2">
            <a:extLst>
              <a:ext uri="{FF2B5EF4-FFF2-40B4-BE49-F238E27FC236}">
                <a16:creationId xmlns:a16="http://schemas.microsoft.com/office/drawing/2014/main" id="{883C55EA-5D62-F1B4-26F6-D5DC471C0BAA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457200" y="4572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2" name="Picture 1" descr="A blue text with people on it&#10;&#10;Description automatically generated">
            <a:extLst>
              <a:ext uri="{FF2B5EF4-FFF2-40B4-BE49-F238E27FC236}">
                <a16:creationId xmlns:a16="http://schemas.microsoft.com/office/drawing/2014/main" id="{6CDE97EF-4ABB-36DA-A0AE-10537F9839A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04800" y="4976405"/>
            <a:ext cx="1811286" cy="1811286"/>
          </a:xfrm>
          <a:prstGeom prst="rect">
            <a:avLst/>
          </a:prstGeom>
        </p:spPr>
      </p:pic>
      <p:sp>
        <p:nvSpPr>
          <p:cNvPr id="4" name="Content Placeholder 13">
            <a:extLst>
              <a:ext uri="{FF2B5EF4-FFF2-40B4-BE49-F238E27FC236}">
                <a16:creationId xmlns:a16="http://schemas.microsoft.com/office/drawing/2014/main" id="{A1B78571-ECF5-225C-F1D8-C7EF4BF8A0EC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2770230" y="6025691"/>
            <a:ext cx="8803640" cy="679909"/>
          </a:xfrm>
        </p:spPr>
        <p:txBody>
          <a:bodyPr/>
          <a:lstStyle>
            <a:lvl1pPr marL="0" indent="0" algn="ctr">
              <a:buNone/>
              <a:defRPr i="1">
                <a:solidFill>
                  <a:schemeClr val="accent3"/>
                </a:solidFill>
              </a:defRPr>
            </a:lvl1pPr>
            <a:lvl2pPr marL="347663" indent="0">
              <a:buNone/>
              <a:defRPr>
                <a:solidFill>
                  <a:schemeClr val="bg1"/>
                </a:solidFill>
              </a:defRPr>
            </a:lvl2pPr>
            <a:lvl3pPr marL="747713" indent="0">
              <a:buNone/>
              <a:defRPr>
                <a:solidFill>
                  <a:schemeClr val="bg1"/>
                </a:solidFill>
              </a:defRPr>
            </a:lvl3pPr>
            <a:lvl4pPr marL="1112837" indent="0">
              <a:buNone/>
              <a:defRPr>
                <a:solidFill>
                  <a:schemeClr val="bg1"/>
                </a:solidFill>
              </a:defRPr>
            </a:lvl4pPr>
            <a:lvl5pPr marL="1443037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subtitle style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45DD203E-A65C-9B59-7F11-BCE3137CD876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3496" y="758501"/>
            <a:ext cx="5785005" cy="41261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22489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56735B-4266-2733-2D0E-6F6904444D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87163" y="4746785"/>
            <a:ext cx="8733143" cy="1055607"/>
          </a:xfrm>
        </p:spPr>
        <p:txBody>
          <a:bodyPr/>
          <a:lstStyle>
            <a:lvl1pPr>
              <a:defRPr>
                <a:solidFill>
                  <a:srgbClr val="F4A30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pic>
        <p:nvPicPr>
          <p:cNvPr id="5" name="Picture 4" descr="A blue text with people on it&#10;&#10;Description automatically generated">
            <a:extLst>
              <a:ext uri="{FF2B5EF4-FFF2-40B4-BE49-F238E27FC236}">
                <a16:creationId xmlns:a16="http://schemas.microsoft.com/office/drawing/2014/main" id="{F75E2AD3-7DE1-5AC5-7149-B3520FBE18A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biLevel thresh="25000"/>
          </a:blip>
          <a:stretch>
            <a:fillRect/>
          </a:stretch>
        </p:blipFill>
        <p:spPr>
          <a:xfrm>
            <a:off x="339026" y="4896691"/>
            <a:ext cx="1842200" cy="18422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82DD757F-D3D2-0785-9EC0-AAD7859D5DA8}"/>
              </a:ext>
            </a:extLst>
          </p:cNvPr>
          <p:cNvSpPr txBox="1"/>
          <p:nvPr userDrawn="1"/>
        </p:nvSpPr>
        <p:spPr>
          <a:xfrm>
            <a:off x="0" y="0"/>
            <a:ext cx="12191999" cy="430887"/>
          </a:xfrm>
          <a:prstGeom prst="rect">
            <a:avLst/>
          </a:prstGeom>
          <a:solidFill>
            <a:schemeClr val="accent5"/>
          </a:solidFill>
        </p:spPr>
        <p:txBody>
          <a:bodyPr wrap="square" tIns="91440" bIns="91440" rtlCol="0">
            <a:spAutoFit/>
          </a:bodyPr>
          <a:lstStyle/>
          <a:p>
            <a:pPr algn="ctr"/>
            <a:r>
              <a:rPr lang="en-US" sz="1600" b="1" i="0" spc="300" dirty="0">
                <a:solidFill>
                  <a:schemeClr val="bg1"/>
                </a:solidFill>
                <a:latin typeface="Century Gothic" panose="020B0502020202020204" pitchFamily="34" charset="0"/>
              </a:rPr>
              <a:t>2026</a:t>
            </a:r>
            <a:r>
              <a:rPr lang="en-US" sz="1600" b="0" i="0" spc="300" dirty="0">
                <a:solidFill>
                  <a:schemeClr val="bg1"/>
                </a:solidFill>
                <a:latin typeface="Century Gothic" panose="020B0502020202020204" pitchFamily="34" charset="0"/>
              </a:rPr>
              <a:t> ANNUAL MEETING  </a:t>
            </a:r>
            <a:r>
              <a:rPr lang="en-US" sz="1600" b="0" i="1" spc="300" dirty="0">
                <a:solidFill>
                  <a:schemeClr val="bg1"/>
                </a:solidFill>
                <a:latin typeface="Century Gothic" panose="020B0502020202020204" pitchFamily="34" charset="0"/>
              </a:rPr>
              <a:t>         </a:t>
            </a:r>
            <a:r>
              <a:rPr lang="en-US" sz="1600" b="1" i="1" spc="300" dirty="0">
                <a:solidFill>
                  <a:schemeClr val="bg1"/>
                </a:solidFill>
                <a:latin typeface="Century Gothic" panose="020B0502020202020204" pitchFamily="34" charset="0"/>
              </a:rPr>
              <a:t>Discover . Innovate . Connect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32A7E869-38C2-31E9-09C6-B3FDFD0379D2}"/>
              </a:ext>
            </a:extLst>
          </p:cNvPr>
          <p:cNvCxnSpPr>
            <a:cxnSpLocks/>
          </p:cNvCxnSpPr>
          <p:nvPr userDrawn="1"/>
        </p:nvCxnSpPr>
        <p:spPr>
          <a:xfrm>
            <a:off x="2534194" y="4746785"/>
            <a:ext cx="0" cy="2111215"/>
          </a:xfrm>
          <a:prstGeom prst="line">
            <a:avLst/>
          </a:prstGeom>
          <a:ln w="38100"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8" descr="A doctor holding a baby&#10;&#10;Description automatically generated">
            <a:extLst>
              <a:ext uri="{FF2B5EF4-FFF2-40B4-BE49-F238E27FC236}">
                <a16:creationId xmlns:a16="http://schemas.microsoft.com/office/drawing/2014/main" id="{DDDC01E9-6F59-7BFD-7853-6E72D9CDB8D4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763752" y="412029"/>
            <a:ext cx="8664494" cy="4334756"/>
          </a:xfrm>
          <a:prstGeom prst="rect">
            <a:avLst/>
          </a:prstGeom>
        </p:spPr>
      </p:pic>
      <p:sp>
        <p:nvSpPr>
          <p:cNvPr id="10" name="Content Placeholder 13">
            <a:extLst>
              <a:ext uri="{FF2B5EF4-FFF2-40B4-BE49-F238E27FC236}">
                <a16:creationId xmlns:a16="http://schemas.microsoft.com/office/drawing/2014/main" id="{40182215-0F10-25A5-5A90-89340A0A41CC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2816666" y="5811580"/>
            <a:ext cx="8803640" cy="914400"/>
          </a:xfrm>
        </p:spPr>
        <p:txBody>
          <a:bodyPr/>
          <a:lstStyle>
            <a:lvl1pPr marL="0" indent="0" algn="ctr">
              <a:buNone/>
              <a:defRPr i="1">
                <a:solidFill>
                  <a:schemeClr val="bg1"/>
                </a:solidFill>
              </a:defRPr>
            </a:lvl1pPr>
            <a:lvl2pPr marL="347663" indent="0">
              <a:buNone/>
              <a:defRPr>
                <a:solidFill>
                  <a:schemeClr val="bg1"/>
                </a:solidFill>
              </a:defRPr>
            </a:lvl2pPr>
            <a:lvl3pPr marL="747713" indent="0">
              <a:buNone/>
              <a:defRPr>
                <a:solidFill>
                  <a:schemeClr val="bg1"/>
                </a:solidFill>
              </a:defRPr>
            </a:lvl3pPr>
            <a:lvl4pPr marL="1112837" indent="0">
              <a:buNone/>
              <a:defRPr>
                <a:solidFill>
                  <a:schemeClr val="bg1"/>
                </a:solidFill>
              </a:defRPr>
            </a:lvl4pPr>
            <a:lvl5pPr marL="1443037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1187536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56735B-4266-2733-2D0E-6F6904444D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87163" y="4746785"/>
            <a:ext cx="8733143" cy="1055607"/>
          </a:xfrm>
        </p:spPr>
        <p:txBody>
          <a:bodyPr/>
          <a:lstStyle>
            <a:lvl1pPr>
              <a:defRPr>
                <a:solidFill>
                  <a:srgbClr val="F4A30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pic>
        <p:nvPicPr>
          <p:cNvPr id="5" name="Picture 4" descr="A blue text with people on it&#10;&#10;Description automatically generated">
            <a:extLst>
              <a:ext uri="{FF2B5EF4-FFF2-40B4-BE49-F238E27FC236}">
                <a16:creationId xmlns:a16="http://schemas.microsoft.com/office/drawing/2014/main" id="{F75E2AD3-7DE1-5AC5-7149-B3520FBE18A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biLevel thresh="25000"/>
          </a:blip>
          <a:stretch>
            <a:fillRect/>
          </a:stretch>
        </p:blipFill>
        <p:spPr>
          <a:xfrm>
            <a:off x="339026" y="4896691"/>
            <a:ext cx="1842200" cy="18422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82DD757F-D3D2-0785-9EC0-AAD7859D5DA8}"/>
              </a:ext>
            </a:extLst>
          </p:cNvPr>
          <p:cNvSpPr txBox="1"/>
          <p:nvPr userDrawn="1"/>
        </p:nvSpPr>
        <p:spPr>
          <a:xfrm>
            <a:off x="0" y="0"/>
            <a:ext cx="12191999" cy="430887"/>
          </a:xfrm>
          <a:prstGeom prst="rect">
            <a:avLst/>
          </a:prstGeom>
          <a:solidFill>
            <a:srgbClr val="F4A302"/>
          </a:solidFill>
        </p:spPr>
        <p:txBody>
          <a:bodyPr wrap="square" tIns="91440" bIns="91440" rtlCol="0">
            <a:spAutoFit/>
          </a:bodyPr>
          <a:lstStyle/>
          <a:p>
            <a:pPr algn="ctr"/>
            <a:r>
              <a:rPr lang="en-US" sz="1600" b="1" i="0" spc="300" dirty="0">
                <a:solidFill>
                  <a:schemeClr val="bg1"/>
                </a:solidFill>
                <a:latin typeface="Century Gothic" panose="020B0502020202020204" pitchFamily="34" charset="0"/>
              </a:rPr>
              <a:t>2026</a:t>
            </a:r>
            <a:r>
              <a:rPr lang="en-US" sz="1600" b="0" i="0" spc="300" dirty="0">
                <a:solidFill>
                  <a:schemeClr val="bg1"/>
                </a:solidFill>
                <a:latin typeface="Century Gothic" panose="020B0502020202020204" pitchFamily="34" charset="0"/>
              </a:rPr>
              <a:t> ANNUAL MEETING  </a:t>
            </a:r>
            <a:r>
              <a:rPr lang="en-US" sz="1600" b="0" i="1" spc="300" dirty="0">
                <a:solidFill>
                  <a:schemeClr val="bg1"/>
                </a:solidFill>
                <a:latin typeface="Century Gothic" panose="020B0502020202020204" pitchFamily="34" charset="0"/>
              </a:rPr>
              <a:t>         </a:t>
            </a:r>
            <a:r>
              <a:rPr lang="en-US" sz="1600" b="1" i="1" spc="300" dirty="0">
                <a:solidFill>
                  <a:schemeClr val="bg1"/>
                </a:solidFill>
                <a:latin typeface="Century Gothic" panose="020B0502020202020204" pitchFamily="34" charset="0"/>
              </a:rPr>
              <a:t>Discover . Innovate . Connect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32A7E869-38C2-31E9-09C6-B3FDFD0379D2}"/>
              </a:ext>
            </a:extLst>
          </p:cNvPr>
          <p:cNvCxnSpPr>
            <a:cxnSpLocks/>
          </p:cNvCxnSpPr>
          <p:nvPr userDrawn="1"/>
        </p:nvCxnSpPr>
        <p:spPr>
          <a:xfrm>
            <a:off x="2534194" y="4746785"/>
            <a:ext cx="0" cy="2111215"/>
          </a:xfrm>
          <a:prstGeom prst="line">
            <a:avLst/>
          </a:prstGeom>
          <a:ln w="38100">
            <a:solidFill>
              <a:srgbClr val="F4A30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8" descr="A doctor holding a baby&#10;&#10;Description automatically generated">
            <a:extLst>
              <a:ext uri="{FF2B5EF4-FFF2-40B4-BE49-F238E27FC236}">
                <a16:creationId xmlns:a16="http://schemas.microsoft.com/office/drawing/2014/main" id="{DDDC01E9-6F59-7BFD-7853-6E72D9CDB8D4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763752" y="412029"/>
            <a:ext cx="8664494" cy="4334756"/>
          </a:xfrm>
          <a:prstGeom prst="rect">
            <a:avLst/>
          </a:prstGeom>
        </p:spPr>
      </p:pic>
      <p:sp>
        <p:nvSpPr>
          <p:cNvPr id="10" name="Content Placeholder 13">
            <a:extLst>
              <a:ext uri="{FF2B5EF4-FFF2-40B4-BE49-F238E27FC236}">
                <a16:creationId xmlns:a16="http://schemas.microsoft.com/office/drawing/2014/main" id="{40182215-0F10-25A5-5A90-89340A0A41CC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2816666" y="5811580"/>
            <a:ext cx="8803640" cy="914400"/>
          </a:xfrm>
        </p:spPr>
        <p:txBody>
          <a:bodyPr/>
          <a:lstStyle>
            <a:lvl1pPr marL="0" indent="0" algn="ctr">
              <a:buNone/>
              <a:defRPr i="1">
                <a:solidFill>
                  <a:schemeClr val="bg1"/>
                </a:solidFill>
              </a:defRPr>
            </a:lvl1pPr>
            <a:lvl2pPr marL="347663" indent="0">
              <a:buNone/>
              <a:defRPr>
                <a:solidFill>
                  <a:schemeClr val="bg1"/>
                </a:solidFill>
              </a:defRPr>
            </a:lvl2pPr>
            <a:lvl3pPr marL="747713" indent="0">
              <a:buNone/>
              <a:defRPr>
                <a:solidFill>
                  <a:schemeClr val="bg1"/>
                </a:solidFill>
              </a:defRPr>
            </a:lvl3pPr>
            <a:lvl4pPr marL="1112837" indent="0">
              <a:buNone/>
              <a:defRPr>
                <a:solidFill>
                  <a:schemeClr val="bg1"/>
                </a:solidFill>
              </a:defRPr>
            </a:lvl4pPr>
            <a:lvl5pPr marL="1443037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5320913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ustom Layou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56735B-4266-2733-2D0E-6F6904444D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87163" y="4746785"/>
            <a:ext cx="8733143" cy="1055607"/>
          </a:xfrm>
        </p:spPr>
        <p:txBody>
          <a:bodyPr/>
          <a:lstStyle>
            <a:lvl1pPr>
              <a:defRPr>
                <a:solidFill>
                  <a:srgbClr val="22479A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pic>
        <p:nvPicPr>
          <p:cNvPr id="5" name="Picture 4" descr="A blue text with people on it&#10;&#10;Description automatically generated">
            <a:extLst>
              <a:ext uri="{FF2B5EF4-FFF2-40B4-BE49-F238E27FC236}">
                <a16:creationId xmlns:a16="http://schemas.microsoft.com/office/drawing/2014/main" id="{F75E2AD3-7DE1-5AC5-7149-B3520FBE18AA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39026" y="4896691"/>
            <a:ext cx="1842200" cy="18422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82DD757F-D3D2-0785-9EC0-AAD7859D5DA8}"/>
              </a:ext>
            </a:extLst>
          </p:cNvPr>
          <p:cNvSpPr txBox="1"/>
          <p:nvPr userDrawn="1"/>
        </p:nvSpPr>
        <p:spPr>
          <a:xfrm>
            <a:off x="0" y="0"/>
            <a:ext cx="12191999" cy="430887"/>
          </a:xfrm>
          <a:prstGeom prst="rect">
            <a:avLst/>
          </a:prstGeom>
          <a:solidFill>
            <a:srgbClr val="FFC000"/>
          </a:solidFill>
        </p:spPr>
        <p:txBody>
          <a:bodyPr wrap="square" tIns="91440" bIns="91440" rtlCol="0">
            <a:spAutoFit/>
          </a:bodyPr>
          <a:lstStyle/>
          <a:p>
            <a:pPr algn="ctr"/>
            <a:r>
              <a:rPr lang="en-US" sz="1600" b="1" i="0" spc="300" dirty="0">
                <a:solidFill>
                  <a:schemeClr val="bg1"/>
                </a:solidFill>
                <a:latin typeface="Century Gothic" panose="020B0502020202020204" pitchFamily="34" charset="0"/>
              </a:rPr>
              <a:t>2026</a:t>
            </a:r>
            <a:r>
              <a:rPr lang="en-US" sz="1600" b="0" i="0" spc="300" dirty="0">
                <a:solidFill>
                  <a:schemeClr val="bg1"/>
                </a:solidFill>
                <a:latin typeface="Century Gothic" panose="020B0502020202020204" pitchFamily="34" charset="0"/>
              </a:rPr>
              <a:t> ANNUAL MEETING  </a:t>
            </a:r>
            <a:r>
              <a:rPr lang="en-US" sz="1600" b="0" i="1" spc="300" dirty="0">
                <a:solidFill>
                  <a:schemeClr val="bg1"/>
                </a:solidFill>
                <a:latin typeface="Century Gothic" panose="020B0502020202020204" pitchFamily="34" charset="0"/>
              </a:rPr>
              <a:t>         </a:t>
            </a:r>
            <a:r>
              <a:rPr lang="en-US" sz="1600" b="1" i="1" spc="300" dirty="0">
                <a:solidFill>
                  <a:schemeClr val="bg1"/>
                </a:solidFill>
                <a:latin typeface="Century Gothic" panose="020B0502020202020204" pitchFamily="34" charset="0"/>
              </a:rPr>
              <a:t>Discover . Innovate . Connect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32A7E869-38C2-31E9-09C6-B3FDFD0379D2}"/>
              </a:ext>
            </a:extLst>
          </p:cNvPr>
          <p:cNvCxnSpPr>
            <a:cxnSpLocks/>
          </p:cNvCxnSpPr>
          <p:nvPr userDrawn="1"/>
        </p:nvCxnSpPr>
        <p:spPr>
          <a:xfrm>
            <a:off x="2534194" y="4746785"/>
            <a:ext cx="0" cy="2111215"/>
          </a:xfrm>
          <a:prstGeom prst="line">
            <a:avLst/>
          </a:prstGeom>
          <a:ln w="3810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Content Placeholder 13">
            <a:extLst>
              <a:ext uri="{FF2B5EF4-FFF2-40B4-BE49-F238E27FC236}">
                <a16:creationId xmlns:a16="http://schemas.microsoft.com/office/drawing/2014/main" id="{40182215-0F10-25A5-5A90-89340A0A41CC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2816666" y="5811580"/>
            <a:ext cx="8803640" cy="914400"/>
          </a:xfrm>
        </p:spPr>
        <p:txBody>
          <a:bodyPr/>
          <a:lstStyle>
            <a:lvl1pPr marL="0" indent="0" algn="ctr">
              <a:buNone/>
              <a:defRPr i="1">
                <a:solidFill>
                  <a:schemeClr val="bg1"/>
                </a:solidFill>
              </a:defRPr>
            </a:lvl1pPr>
            <a:lvl2pPr marL="347663" indent="0">
              <a:buNone/>
              <a:defRPr>
                <a:solidFill>
                  <a:schemeClr val="bg1"/>
                </a:solidFill>
              </a:defRPr>
            </a:lvl2pPr>
            <a:lvl3pPr marL="747713" indent="0">
              <a:buNone/>
              <a:defRPr>
                <a:solidFill>
                  <a:schemeClr val="bg1"/>
                </a:solidFill>
              </a:defRPr>
            </a:lvl3pPr>
            <a:lvl4pPr marL="1112837" indent="0">
              <a:buNone/>
              <a:defRPr>
                <a:solidFill>
                  <a:schemeClr val="bg1"/>
                </a:solidFill>
              </a:defRPr>
            </a:lvl4pPr>
            <a:lvl5pPr marL="1443037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6984857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705641-88F7-8EE4-BE7F-013A26C8E24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94085" y="495947"/>
            <a:ext cx="10812121" cy="1566707"/>
          </a:xfrm>
        </p:spPr>
        <p:txBody>
          <a:bodyPr anchor="b"/>
          <a:lstStyle>
            <a:lvl1pPr algn="l"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3686EE8-EA7C-6BA6-7A72-FBDE6AAE72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429000"/>
            <a:ext cx="9144000" cy="597694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918C1C9A-692E-FC2E-AFF2-72AF3ECA512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239000" y="631031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r>
              <a:rPr lang="en-US" dirty="0"/>
              <a:t>© 2026 Pediatric Endocrine Society</a:t>
            </a:r>
          </a:p>
        </p:txBody>
      </p:sp>
      <p:pic>
        <p:nvPicPr>
          <p:cNvPr id="9" name="Picture 8" descr="A blue text with people on it&#10;&#10;Description automatically generated">
            <a:extLst>
              <a:ext uri="{FF2B5EF4-FFF2-40B4-BE49-F238E27FC236}">
                <a16:creationId xmlns:a16="http://schemas.microsoft.com/office/drawing/2014/main" id="{8F23DCC3-698C-922B-0C73-055DA1A1CBFA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30103" y="5940512"/>
            <a:ext cx="1016624" cy="1016624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F6327CB4-B69F-BDEE-E31D-763D87552AE9}"/>
              </a:ext>
            </a:extLst>
          </p:cNvPr>
          <p:cNvSpPr txBox="1"/>
          <p:nvPr userDrawn="1"/>
        </p:nvSpPr>
        <p:spPr>
          <a:xfrm>
            <a:off x="1524000" y="6264158"/>
            <a:ext cx="3058510" cy="36933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1800" b="1" i="0" spc="300" dirty="0">
                <a:solidFill>
                  <a:srgbClr val="22479A"/>
                </a:solidFill>
                <a:latin typeface="Century Gothic" panose="020B0502020202020204" pitchFamily="34" charset="0"/>
                <a:ea typeface="JOST REGULAR ROMAN" pitchFamily="2" charset="77"/>
              </a:rPr>
              <a:t>2026</a:t>
            </a:r>
            <a:r>
              <a:rPr lang="en-US" sz="1800" b="0" i="0" spc="0" dirty="0">
                <a:solidFill>
                  <a:srgbClr val="22479A"/>
                </a:solidFill>
                <a:latin typeface="Century Gothic" panose="020B0502020202020204" pitchFamily="34" charset="0"/>
                <a:ea typeface="JOST REGULAR ROMAN" pitchFamily="2" charset="77"/>
              </a:rPr>
              <a:t> ANNUAL MEETING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E04785BF-D718-0B40-0CBE-ECCC11A57E52}"/>
              </a:ext>
            </a:extLst>
          </p:cNvPr>
          <p:cNvCxnSpPr>
            <a:cxnSpLocks/>
          </p:cNvCxnSpPr>
          <p:nvPr userDrawn="1"/>
        </p:nvCxnSpPr>
        <p:spPr>
          <a:xfrm>
            <a:off x="585788" y="495947"/>
            <a:ext cx="0" cy="1566707"/>
          </a:xfrm>
          <a:prstGeom prst="line">
            <a:avLst/>
          </a:prstGeom>
          <a:ln w="152400">
            <a:solidFill>
              <a:srgbClr val="22479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234391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7C1BB1-3015-20B9-A66D-3E0FE5A7CA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4DD72B-E4D1-D163-D75E-3A7FA94CF2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1064A81-F9BA-8CA1-7296-A2BA1233A1E1}"/>
              </a:ext>
            </a:extLst>
          </p:cNvPr>
          <p:cNvSpPr txBox="1"/>
          <p:nvPr userDrawn="1"/>
        </p:nvSpPr>
        <p:spPr>
          <a:xfrm>
            <a:off x="1460249" y="6306105"/>
            <a:ext cx="3226676" cy="36933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1800" b="1" i="0" spc="300" dirty="0">
                <a:solidFill>
                  <a:srgbClr val="22479A"/>
                </a:solidFill>
                <a:latin typeface="Century Gothic" panose="020B0502020202020204" pitchFamily="34" charset="0"/>
                <a:ea typeface="JOST REGULAR ROMAN" pitchFamily="2" charset="77"/>
              </a:rPr>
              <a:t>2026</a:t>
            </a:r>
            <a:r>
              <a:rPr lang="en-US" sz="1800" b="0" i="0" spc="0" dirty="0">
                <a:solidFill>
                  <a:srgbClr val="22479A"/>
                </a:solidFill>
                <a:latin typeface="Century Gothic" panose="020B0502020202020204" pitchFamily="34" charset="0"/>
                <a:ea typeface="JOST REGULAR ROMAN" pitchFamily="2" charset="77"/>
              </a:rPr>
              <a:t> ANNUAL MEETING</a:t>
            </a:r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7ACA3D19-6314-9763-9C59-159CF3DC9B8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239000" y="631031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r>
              <a:rPr lang="en-US" dirty="0"/>
              <a:t>© 2026 Pediatric Endocrine Society</a:t>
            </a:r>
          </a:p>
        </p:txBody>
      </p:sp>
      <p:pic>
        <p:nvPicPr>
          <p:cNvPr id="9" name="Picture 8" descr="A blue text with people on it&#10;&#10;Description automatically generated">
            <a:extLst>
              <a:ext uri="{FF2B5EF4-FFF2-40B4-BE49-F238E27FC236}">
                <a16:creationId xmlns:a16="http://schemas.microsoft.com/office/drawing/2014/main" id="{4C1C465A-F7EE-80D1-A6C0-486C6CC0A010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30103" y="5940512"/>
            <a:ext cx="1016624" cy="10166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22269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3400AA-7074-F20E-3F21-C7B8862A06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30442" y="1093413"/>
            <a:ext cx="10515600" cy="1273819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E8FAF9A-FCE4-89D0-3CDD-1531265683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3382546"/>
            <a:ext cx="10515600" cy="966828"/>
          </a:xfrm>
        </p:spPr>
        <p:txBody>
          <a:bodyPr/>
          <a:lstStyle>
            <a:lvl1pPr marL="0" indent="0" algn="ctr">
              <a:buNone/>
              <a:defRPr sz="2400">
                <a:solidFill>
                  <a:srgbClr val="22479A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8BD42C18-BAC0-F6AB-F0B0-A63749A5D235}"/>
              </a:ext>
            </a:extLst>
          </p:cNvPr>
          <p:cNvCxnSpPr>
            <a:cxnSpLocks/>
          </p:cNvCxnSpPr>
          <p:nvPr userDrawn="1"/>
        </p:nvCxnSpPr>
        <p:spPr>
          <a:xfrm>
            <a:off x="2318174" y="3010545"/>
            <a:ext cx="7555653" cy="0"/>
          </a:xfrm>
          <a:prstGeom prst="line">
            <a:avLst/>
          </a:prstGeom>
          <a:ln/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pic>
        <p:nvPicPr>
          <p:cNvPr id="11" name="Picture 10" descr="A blue text with people on it&#10;&#10;Description automatically generated">
            <a:extLst>
              <a:ext uri="{FF2B5EF4-FFF2-40B4-BE49-F238E27FC236}">
                <a16:creationId xmlns:a16="http://schemas.microsoft.com/office/drawing/2014/main" id="{E4FF90FB-8032-1FFF-02FA-D25898106A41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477922" y="4633913"/>
            <a:ext cx="1858961" cy="1858961"/>
          </a:xfrm>
          <a:prstGeom prst="rect">
            <a:avLst/>
          </a:prstGeom>
        </p:spPr>
      </p:pic>
      <p:sp>
        <p:nvSpPr>
          <p:cNvPr id="12" name="Content Placeholder 19">
            <a:extLst>
              <a:ext uri="{FF2B5EF4-FFF2-40B4-BE49-F238E27FC236}">
                <a16:creationId xmlns:a16="http://schemas.microsoft.com/office/drawing/2014/main" id="{BC1E5FE7-297B-0E54-6E19-786DB00137C8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838200" y="4671242"/>
            <a:ext cx="3345875" cy="1500187"/>
          </a:xfrm>
        </p:spPr>
        <p:txBody>
          <a:bodyPr>
            <a:noAutofit/>
          </a:bodyPr>
          <a:lstStyle>
            <a:lvl1pPr algn="ctr">
              <a:buNone/>
              <a:defRPr sz="1800">
                <a:solidFill>
                  <a:schemeClr val="accent6"/>
                </a:solidFill>
              </a:defRPr>
            </a:lvl1pPr>
            <a:lvl2pPr algn="ctr">
              <a:buNone/>
              <a:defRPr sz="1600">
                <a:solidFill>
                  <a:schemeClr val="accent6"/>
                </a:solidFill>
              </a:defRPr>
            </a:lvl2pPr>
            <a:lvl3pPr algn="ctr">
              <a:buNone/>
              <a:defRPr sz="1400">
                <a:solidFill>
                  <a:schemeClr val="accent6"/>
                </a:solidFill>
              </a:defRPr>
            </a:lvl3pPr>
            <a:lvl4pPr algn="ctr">
              <a:buNone/>
              <a:defRPr sz="1200">
                <a:solidFill>
                  <a:schemeClr val="accent6"/>
                </a:solidFill>
              </a:defRPr>
            </a:lvl4pPr>
            <a:lvl5pPr algn="ctr">
              <a:buNone/>
              <a:defRPr sz="1200">
                <a:solidFill>
                  <a:schemeClr val="accent6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9">
            <a:extLst>
              <a:ext uri="{FF2B5EF4-FFF2-40B4-BE49-F238E27FC236}">
                <a16:creationId xmlns:a16="http://schemas.microsoft.com/office/drawing/2014/main" id="{896DE78F-45D8-ADBF-75CA-BAB2ADD0FD0E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7059359" y="4633913"/>
            <a:ext cx="3345874" cy="1500187"/>
          </a:xfrm>
        </p:spPr>
        <p:txBody>
          <a:bodyPr>
            <a:noAutofit/>
          </a:bodyPr>
          <a:lstStyle>
            <a:lvl1pPr algn="ctr">
              <a:buNone/>
              <a:defRPr sz="1800">
                <a:solidFill>
                  <a:schemeClr val="accent6"/>
                </a:solidFill>
              </a:defRPr>
            </a:lvl1pPr>
            <a:lvl2pPr algn="ctr">
              <a:buNone/>
              <a:defRPr sz="1600">
                <a:solidFill>
                  <a:schemeClr val="accent6"/>
                </a:solidFill>
              </a:defRPr>
            </a:lvl2pPr>
            <a:lvl3pPr algn="ctr">
              <a:buNone/>
              <a:defRPr sz="1400">
                <a:solidFill>
                  <a:schemeClr val="accent6"/>
                </a:solidFill>
              </a:defRPr>
            </a:lvl3pPr>
            <a:lvl4pPr algn="ctr">
              <a:buNone/>
              <a:defRPr sz="1200">
                <a:solidFill>
                  <a:schemeClr val="accent6"/>
                </a:solidFill>
              </a:defRPr>
            </a:lvl4pPr>
            <a:lvl5pPr algn="ctr">
              <a:buNone/>
              <a:defRPr sz="1200">
                <a:solidFill>
                  <a:schemeClr val="accent6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D11A92BC-5DF4-00C5-68A0-480F6A7A9BD8}"/>
              </a:ext>
            </a:extLst>
          </p:cNvPr>
          <p:cNvSpPr txBox="1"/>
          <p:nvPr userDrawn="1"/>
        </p:nvSpPr>
        <p:spPr>
          <a:xfrm>
            <a:off x="1786767" y="277308"/>
            <a:ext cx="86184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i="0" spc="300" dirty="0">
                <a:solidFill>
                  <a:schemeClr val="accent5">
                    <a:lumMod val="75000"/>
                  </a:schemeClr>
                </a:solidFill>
                <a:latin typeface="Century Gothic" panose="020B0502020202020204" pitchFamily="34" charset="0"/>
                <a:ea typeface="JOST REGULAR ROMAN" pitchFamily="2" charset="77"/>
              </a:rPr>
              <a:t>2026 </a:t>
            </a:r>
            <a:r>
              <a:rPr lang="en-US" b="0" i="0" spc="0" dirty="0">
                <a:solidFill>
                  <a:schemeClr val="accent5">
                    <a:lumMod val="75000"/>
                  </a:schemeClr>
                </a:solidFill>
                <a:latin typeface="Century Gothic" panose="020B0502020202020204" pitchFamily="34" charset="0"/>
                <a:ea typeface="JOST REGULAR ROMAN" pitchFamily="2" charset="77"/>
              </a:rPr>
              <a:t>ANNUAL MEETING</a:t>
            </a:r>
          </a:p>
        </p:txBody>
      </p:sp>
    </p:spTree>
    <p:extLst>
      <p:ext uri="{BB962C8B-B14F-4D97-AF65-F5344CB8AC3E}">
        <p14:creationId xmlns:p14="http://schemas.microsoft.com/office/powerpoint/2010/main" val="20345858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50B934-1112-67DC-465C-A56FFBD38A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4F92BE-C68C-C1A3-BF90-CA2E8108E8C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2F14C69-2FB2-8411-B810-EB9D801ED9A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8" name="Picture 7" descr="A blue text with people on it&#10;&#10;Description automatically generated">
            <a:extLst>
              <a:ext uri="{FF2B5EF4-FFF2-40B4-BE49-F238E27FC236}">
                <a16:creationId xmlns:a16="http://schemas.microsoft.com/office/drawing/2014/main" id="{6F289557-6B59-5F4E-293A-C4EF561C9592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30103" y="5980911"/>
            <a:ext cx="1016624" cy="1016624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17B67150-8FFE-30E2-DF8C-9591C8B54468}"/>
              </a:ext>
            </a:extLst>
          </p:cNvPr>
          <p:cNvSpPr txBox="1"/>
          <p:nvPr userDrawn="1"/>
        </p:nvSpPr>
        <p:spPr>
          <a:xfrm>
            <a:off x="1292260" y="6354323"/>
            <a:ext cx="3531988" cy="36933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1800" b="1" i="0" spc="300" dirty="0">
                <a:solidFill>
                  <a:srgbClr val="22479A"/>
                </a:solidFill>
                <a:latin typeface="Century Gothic" panose="020B0502020202020204" pitchFamily="34" charset="0"/>
                <a:ea typeface="JOST REGULAR ROMAN" pitchFamily="2" charset="77"/>
              </a:rPr>
              <a:t>2026</a:t>
            </a:r>
            <a:r>
              <a:rPr lang="en-US" sz="1800" b="0" i="0" spc="0" dirty="0">
                <a:solidFill>
                  <a:srgbClr val="22479A"/>
                </a:solidFill>
                <a:latin typeface="Century Gothic" panose="020B0502020202020204" pitchFamily="34" charset="0"/>
                <a:ea typeface="JOST REGULAR ROMAN" pitchFamily="2" charset="77"/>
              </a:rPr>
              <a:t> ANNUAL MEETING</a:t>
            </a:r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E37CC5C4-E640-A5E9-FE69-5ABAA87BEC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7847097" y="6356426"/>
            <a:ext cx="4114800" cy="365125"/>
          </a:xfrm>
        </p:spPr>
        <p:txBody>
          <a:bodyPr/>
          <a:lstStyle>
            <a:lvl1pPr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r>
              <a:rPr lang="en-US" dirty="0"/>
              <a:t>© 2026 Pediatric Endocrine Society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EA5D3732-B49F-CE91-76B2-6CDA9E83D08D}"/>
              </a:ext>
            </a:extLst>
          </p:cNvPr>
          <p:cNvCxnSpPr>
            <a:cxnSpLocks/>
          </p:cNvCxnSpPr>
          <p:nvPr userDrawn="1"/>
        </p:nvCxnSpPr>
        <p:spPr>
          <a:xfrm>
            <a:off x="585788" y="495947"/>
            <a:ext cx="0" cy="992194"/>
          </a:xfrm>
          <a:prstGeom prst="line">
            <a:avLst/>
          </a:prstGeom>
          <a:ln w="15240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025223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6E5F7F9-B06F-B01D-2037-4849EF2BCD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5FF23C5-1920-8D12-DDD6-3A180C71DE3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5078FC-7713-3B25-6042-85D31B1C215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239000" y="631031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r>
              <a:rPr lang="en-US" dirty="0"/>
              <a:t>© 2026 Pediatric Endocrine Society</a:t>
            </a:r>
          </a:p>
        </p:txBody>
      </p:sp>
    </p:spTree>
    <p:extLst>
      <p:ext uri="{BB962C8B-B14F-4D97-AF65-F5344CB8AC3E}">
        <p14:creationId xmlns:p14="http://schemas.microsoft.com/office/powerpoint/2010/main" val="32022749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8" r:id="rId1"/>
    <p:sldLayoutId id="2147483659" r:id="rId2"/>
    <p:sldLayoutId id="2147483660" r:id="rId3"/>
    <p:sldLayoutId id="2147483661" r:id="rId4"/>
    <p:sldLayoutId id="2147483662" r:id="rId5"/>
    <p:sldLayoutId id="2147483649" r:id="rId6"/>
    <p:sldLayoutId id="2147483650" r:id="rId7"/>
    <p:sldLayoutId id="2147483651" r:id="rId8"/>
    <p:sldLayoutId id="2147483652" r:id="rId9"/>
    <p:sldLayoutId id="2147483653" r:id="rId10"/>
    <p:sldLayoutId id="2147483664" r:id="rId11"/>
    <p:sldLayoutId id="2147483666" r:id="rId12"/>
    <p:sldLayoutId id="2147483654" r:id="rId13"/>
    <p:sldLayoutId id="2147483665" r:id="rId14"/>
    <p:sldLayoutId id="2147483656" r:id="rId15"/>
    <p:sldLayoutId id="2147483663" r:id="rId16"/>
    <p:sldLayoutId id="2147483657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rgbClr val="002060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rgbClr val="0070C0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rgbClr val="0070C0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rgbClr val="0070C0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0070C0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0070C0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389227-845E-20E1-9987-8114D440E4F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6AD22F2-19E4-1F99-BB59-23D73849F65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314508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D321D7-7E67-3148-FDDD-52F30C67E9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890E7C-C7C7-298E-F348-E81585A496AE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ECFE439-FAAB-07CF-5C78-E99391CDC5F6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536076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F332A4-CF59-C273-19DA-686311F6C5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122BA1A-3093-490A-AE29-10EE2B0473B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D84E5C7-77B4-692E-6119-CC24A6DA9338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1846315-FFEF-14DE-25D0-419539F58C5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A97D79F-4958-727E-A6BB-00C7B5ECB83E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299313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19D211-F15F-7B0E-99BC-9F5EB0E101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46B43BC-D7B8-F8B2-985F-AA52E852277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254538B-2D76-4214-271E-6A67E401C3B9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A5A9E34-816A-74CA-8EA4-1F06450D160C}"/>
              </a:ext>
            </a:extLst>
          </p:cNvPr>
          <p:cNvSpPr>
            <a:spLocks noGrp="1"/>
          </p:cNvSpPr>
          <p:nvPr>
            <p:ph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2A3FDA3-AF21-D751-0736-C2D98FFA754C}"/>
              </a:ext>
            </a:extLst>
          </p:cNvPr>
          <p:cNvSpPr>
            <a:spLocks noGrp="1"/>
          </p:cNvSpPr>
          <p:nvPr>
            <p:ph sz="half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D24616F9-2AB5-5D6B-53D6-15FC79C0B15E}"/>
              </a:ext>
            </a:extLst>
          </p:cNvPr>
          <p:cNvSpPr>
            <a:spLocks noGrp="1"/>
          </p:cNvSpPr>
          <p:nvPr>
            <p:ph type="body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3F0B1362-41C1-97C7-388F-86DE9C7B5C79}"/>
              </a:ext>
            </a:extLst>
          </p:cNvPr>
          <p:cNvSpPr>
            <a:spLocks noGrp="1"/>
          </p:cNvSpPr>
          <p:nvPr>
            <p:ph type="body" idx="13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732816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474856-BCD8-D6E0-5C43-A6587E1CB4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0B1601-BD39-3A31-6914-18E41FAC3A33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943253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9C9B14-C694-C936-DE76-B32ACBA648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42AC23-D24D-E476-1025-79F57B6936E2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242304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828DF8-F1EC-608E-51D8-ADEB886E33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F2A517-1490-B4D5-4290-759B147080A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8DEDDF0-A1EA-8994-9AD1-7AB7EA3A28E4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487262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5110D9-F93B-417C-039B-10EFDFC1EB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CDA126-5950-78BB-428E-305491F2C329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F2E12C2-6B46-75B0-E888-8CFD0280BEA4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740571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3D8411-84B2-1458-40AE-D49DB9A6D1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4EB5D52-FE69-3344-1901-BB0457E0BF48}"/>
              </a:ext>
            </a:extLst>
          </p:cNvPr>
          <p:cNvSpPr>
            <a:spLocks noGrp="1"/>
          </p:cNvSpPr>
          <p:nvPr>
            <p:ph type="pic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2E68A32-19C3-5214-625D-EA8C03D715BD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33158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4AF35622-9CEA-7B78-C35E-5802E37E55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1DBC3864-FDC5-2E0A-59C9-9B632B5FBD46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41990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EB9642-CD99-372F-B083-3C7C825307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34F7B6-D6E1-7800-704F-0F3815EBE27F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21457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590DEA-7561-AF31-F516-EDFF6E52D8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A0986F-6BF7-1B3E-7632-FF580829063E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32005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1EBE30-71FB-0DBA-5397-AA72B2CFA5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2C483B-B219-AA18-CA20-6FA297DA5120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78571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C0B065-8FD5-EA37-338E-C4268B5E7C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38BE86-9627-A4AE-D9CF-2583779D9CA1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80325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716593-4179-B38A-8F73-0E4374D552C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13CF3DE-FD45-4373-D643-B042AA55625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21201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BDFFE0-D2E6-F66A-3D04-8B6EB37C80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AA6E24-1220-A806-2363-20B34802BD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198647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2D7196-97D9-6BEC-B13A-F5FBC286B0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FA112F6-FEB8-78C5-2CF0-B2D953B8A61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E5E61DE-EBD3-187A-52CA-044AC911E097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951D429E-2DA6-81DF-0384-D5225B28D883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845983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2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FFC000"/>
      </a:accent2>
      <a:accent3>
        <a:srgbClr val="86B3BF"/>
      </a:accent3>
      <a:accent4>
        <a:srgbClr val="0070C0"/>
      </a:accent4>
      <a:accent5>
        <a:srgbClr val="83CAEB"/>
      </a:accent5>
      <a:accent6>
        <a:srgbClr val="CAEDFB"/>
      </a:accent6>
      <a:hlink>
        <a:srgbClr val="95DCF7"/>
      </a:hlink>
      <a:folHlink>
        <a:srgbClr val="FFC000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8F3B749935466409E6875151C95D02A" ma:contentTypeVersion="15" ma:contentTypeDescription="Create a new document." ma:contentTypeScope="" ma:versionID="1e78072a8734ad4318d7c5030424ec1d">
  <xsd:schema xmlns:xsd="http://www.w3.org/2001/XMLSchema" xmlns:xs="http://www.w3.org/2001/XMLSchema" xmlns:p="http://schemas.microsoft.com/office/2006/metadata/properties" xmlns:ns2="52b13d44-0eb1-4198-9bdb-0be4a257d6af" xmlns:ns3="c7cffa2f-49c3-466d-9352-1d7c908927bc" targetNamespace="http://schemas.microsoft.com/office/2006/metadata/properties" ma:root="true" ma:fieldsID="892f6d0cacd45837e86ca9ded8abfe5a" ns2:_="" ns3:_="">
    <xsd:import namespace="52b13d44-0eb1-4198-9bdb-0be4a257d6af"/>
    <xsd:import namespace="c7cffa2f-49c3-466d-9352-1d7c908927bc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SearchProperties" minOccurs="0"/>
                <xsd:element ref="ns3:MediaServiceObjectDetectorVersions" minOccurs="0"/>
                <xsd:element ref="ns3:MediaServiceDateTaken" minOccurs="0"/>
                <xsd:element ref="ns3:MediaServiceGenerationTime" minOccurs="0"/>
                <xsd:element ref="ns3:MediaServiceEventHashCode" minOccurs="0"/>
                <xsd:element ref="ns3:MediaLengthInSeconds" minOccurs="0"/>
                <xsd:element ref="ns3:lcf76f155ced4ddcb4097134ff3c332f" minOccurs="0"/>
                <xsd:element ref="ns2:TaxCatchAll" minOccurs="0"/>
                <xsd:element ref="ns3:MediaServiceOCR" minOccurs="0"/>
                <xsd:element ref="ns3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2b13d44-0eb1-4198-9bdb-0be4a257d6af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0" nillable="true" ma:displayName="Taxonomy Catch All Column" ma:hidden="true" ma:list="{46b6c814-c521-4433-93a2-54b9df812fcc}" ma:internalName="TaxCatchAll" ma:showField="CatchAllData" ma:web="52b13d44-0eb1-4198-9bdb-0be4a257d6a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7cffa2f-49c3-466d-9352-1d7c908927b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7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9" nillable="true" ma:taxonomy="true" ma:internalName="lcf76f155ced4ddcb4097134ff3c332f" ma:taxonomyFieldName="MediaServiceImageTags" ma:displayName="Image Tags" ma:readOnly="false" ma:fieldId="{5cf76f15-5ced-4ddc-b409-7134ff3c332f}" ma:taxonomyMulti="true" ma:sspId="ffd74987-fef7-4bf0-a19e-8932986c175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2" nillable="true" ma:displayName="Location" ma:indexed="true" ma:internalName="MediaServiceLocatio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52b13d44-0eb1-4198-9bdb-0be4a257d6af" xsi:nil="true"/>
    <lcf76f155ced4ddcb4097134ff3c332f xmlns="c7cffa2f-49c3-466d-9352-1d7c908927bc">
      <Terms xmlns="http://schemas.microsoft.com/office/infopath/2007/PartnerControls"/>
    </lcf76f155ced4ddcb4097134ff3c332f>
    <SharedWithUsers xmlns="52b13d44-0eb1-4198-9bdb-0be4a257d6af">
      <UserInfo>
        <DisplayName/>
        <AccountId xsi:nil="true"/>
        <AccountType/>
      </UserInfo>
    </SharedWithUsers>
  </documentManagement>
</p:properties>
</file>

<file path=customXml/itemProps1.xml><?xml version="1.0" encoding="utf-8"?>
<ds:datastoreItem xmlns:ds="http://schemas.openxmlformats.org/officeDocument/2006/customXml" ds:itemID="{907811A6-118F-4AA6-AD84-CD8C86101605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F2CA7C04-C329-4DC6-AE33-E5B30D00D83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2b13d44-0eb1-4198-9bdb-0be4a257d6af"/>
    <ds:schemaRef ds:uri="c7cffa2f-49c3-466d-9352-1d7c908927b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055334EC-D4C6-46F1-AF5E-EF3FB441CC04}">
  <ds:schemaRefs>
    <ds:schemaRef ds:uri="http://purl.org/dc/dcmitype/"/>
    <ds:schemaRef ds:uri="http://schemas.microsoft.com/office/infopath/2007/PartnerControls"/>
    <ds:schemaRef ds:uri="http://www.w3.org/XML/1998/namespace"/>
    <ds:schemaRef ds:uri="52b13d44-0eb1-4198-9bdb-0be4a257d6af"/>
    <ds:schemaRef ds:uri="http://schemas.openxmlformats.org/package/2006/metadata/core-properties"/>
    <ds:schemaRef ds:uri="http://purl.org/dc/terms/"/>
    <ds:schemaRef ds:uri="http://schemas.microsoft.com/office/2006/documentManagement/types"/>
    <ds:schemaRef ds:uri="c7cffa2f-49c3-466d-9352-1d7c908927bc"/>
    <ds:schemaRef ds:uri="http://schemas.microsoft.com/office/2006/metadata/properties"/>
    <ds:schemaRef ds:uri="http://purl.org/dc/elements/1.1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8724</TotalTime>
  <Words>0</Words>
  <Application>Microsoft Office PowerPoint</Application>
  <PresentationFormat>Widescreen</PresentationFormat>
  <Paragraphs>0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2" baseType="lpstr">
      <vt:lpstr>Aptos</vt:lpstr>
      <vt:lpstr>Aptos Display</vt:lpstr>
      <vt:lpstr>Arial</vt:lpstr>
      <vt:lpstr>Century Gothic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Jessica Widing</dc:creator>
  <cp:lastModifiedBy>Sonja Hix</cp:lastModifiedBy>
  <cp:revision>12</cp:revision>
  <dcterms:created xsi:type="dcterms:W3CDTF">2024-03-12T12:59:57Z</dcterms:created>
  <dcterms:modified xsi:type="dcterms:W3CDTF">2026-02-10T22:09:01Z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0x010100D8F3B749935466409E6875151C95D02A</vt:lpwstr>
  </property>
  <property fmtid="{D5CDD505-2E9C-101B-9397-08002B2CF9AE}" pid="3" name="Order">
    <vt:r8>106731300</vt:r8>
  </property>
  <property fmtid="{D5CDD505-2E9C-101B-9397-08002B2CF9AE}" pid="4" name="xd_Signature">
    <vt:bool>false</vt:bool>
  </property>
  <property fmtid="{D5CDD505-2E9C-101B-9397-08002B2CF9AE}" pid="5" name="xd_ProgID">
    <vt:lpwstr/>
  </property>
  <property fmtid="{D5CDD505-2E9C-101B-9397-08002B2CF9AE}" pid="6" name="ComplianceAssetId">
    <vt:lpwstr/>
  </property>
  <property fmtid="{D5CDD505-2E9C-101B-9397-08002B2CF9AE}" pid="7" name="TemplateUrl">
    <vt:lpwstr/>
  </property>
  <property fmtid="{D5CDD505-2E9C-101B-9397-08002B2CF9AE}" pid="8" name="_ExtendedDescription">
    <vt:lpwstr/>
  </property>
  <property fmtid="{D5CDD505-2E9C-101B-9397-08002B2CF9AE}" pid="9" name="TriggerFlowInfo">
    <vt:lpwstr/>
  </property>
  <property fmtid="{D5CDD505-2E9C-101B-9397-08002B2CF9AE}" pid="10" name="MediaServiceImageTags">
    <vt:lpwstr/>
  </property>
</Properties>
</file>