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79A"/>
    <a:srgbClr val="F4A302"/>
    <a:srgbClr val="0036A2"/>
    <a:srgbClr val="67A3DF"/>
    <a:srgbClr val="2B6CFD"/>
    <a:srgbClr val="023FC6"/>
    <a:srgbClr val="036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4E95CA-61AC-4851-8423-445027CBD3C9}" v="3" dt="2025-04-14T18:20:19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E1C0AE-E160-4C4B-A342-6D812849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230" y="5074560"/>
            <a:ext cx="8803640" cy="761250"/>
          </a:xfrm>
        </p:spPr>
        <p:txBody>
          <a:bodyPr/>
          <a:lstStyle>
            <a:lvl1pPr algn="ctr">
              <a:defRPr>
                <a:solidFill>
                  <a:srgbClr val="2015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4B3101-093D-8C49-B655-5B90762F68BB}"/>
              </a:ext>
            </a:extLst>
          </p:cNvPr>
          <p:cNvSpPr txBox="1"/>
          <p:nvPr userDrawn="1"/>
        </p:nvSpPr>
        <p:spPr>
          <a:xfrm>
            <a:off x="0" y="0"/>
            <a:ext cx="12191999" cy="430887"/>
          </a:xfrm>
          <a:prstGeom prst="rect">
            <a:avLst/>
          </a:prstGeom>
          <a:solidFill>
            <a:srgbClr val="22479A"/>
          </a:solidFill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1600" b="1" i="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r>
              <a:rPr lang="en-US" sz="1600" b="0" i="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ANNUAL MEETING  </a:t>
            </a:r>
            <a:r>
              <a:rPr lang="en-US" sz="1600" b="0" i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</a:t>
            </a:r>
            <a:r>
              <a:rPr lang="en-US" sz="1600" b="1" i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Discover . Innovate . Connect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2C15C-A399-0047-A1CD-10564460E369}"/>
              </a:ext>
            </a:extLst>
          </p:cNvPr>
          <p:cNvCxnSpPr>
            <a:cxnSpLocks/>
          </p:cNvCxnSpPr>
          <p:nvPr userDrawn="1"/>
        </p:nvCxnSpPr>
        <p:spPr>
          <a:xfrm>
            <a:off x="2534194" y="4906097"/>
            <a:ext cx="0" cy="195190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1">
            <a:extLst>
              <a:ext uri="{FF2B5EF4-FFF2-40B4-BE49-F238E27FC236}">
                <a16:creationId xmlns:a16="http://schemas.microsoft.com/office/drawing/2014/main" id="{B77F9C25-1A93-7858-1810-D4D273696C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08D6DF0-F342-23DF-F8C6-16F3686EBB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BA0F5D2-7DA2-030D-8AE3-C63DDF564E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83C55EA-5D62-F1B4-26F6-D5DC471C0B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 descr="A blue text with people on it&#10;&#10;Description automatically generated">
            <a:extLst>
              <a:ext uri="{FF2B5EF4-FFF2-40B4-BE49-F238E27FC236}">
                <a16:creationId xmlns:a16="http://schemas.microsoft.com/office/drawing/2014/main" id="{6CDE97EF-4ABB-36DA-A0AE-10537F983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4976405"/>
            <a:ext cx="1811286" cy="1811286"/>
          </a:xfrm>
          <a:prstGeom prst="rect">
            <a:avLst/>
          </a:prstGeom>
        </p:spPr>
      </p:pic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A1B78571-ECF5-225C-F1D8-C7EF4BF8A0E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70230" y="6025691"/>
            <a:ext cx="8803640" cy="679909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accent3"/>
                </a:solidFill>
              </a:defRPr>
            </a:lvl1pPr>
            <a:lvl2pPr marL="347663" indent="0">
              <a:buNone/>
              <a:defRPr>
                <a:solidFill>
                  <a:schemeClr val="bg1"/>
                </a:solidFill>
              </a:defRPr>
            </a:lvl2pPr>
            <a:lvl3pPr marL="747713" indent="0">
              <a:buNone/>
              <a:defRPr>
                <a:solidFill>
                  <a:schemeClr val="bg1"/>
                </a:solidFill>
              </a:defRPr>
            </a:lvl3pPr>
            <a:lvl4pPr marL="1112837" indent="0">
              <a:buNone/>
              <a:defRPr>
                <a:solidFill>
                  <a:schemeClr val="bg1"/>
                </a:solidFill>
              </a:defRPr>
            </a:lvl4pPr>
            <a:lvl5pPr marL="14430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47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9C11-DFEB-7AF5-D7CC-8F0E9693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9DEBD-0095-E2FE-B3C8-A8B8C2FEA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F793E-B989-51DB-6E32-D0CCDA054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DB193-8450-EE81-9AFD-555B62331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10C90-B429-B9ED-3D42-3D544D3A6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23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9C11-DFEB-7AF5-D7CC-8F0E9693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9DEBD-0095-E2FE-B3C8-A8B8C2FEA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30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F793E-B989-51DB-6E32-D0CCDA054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130633" cy="33663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75D8AB2-8783-0460-5A57-02D52086964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30683" y="2505075"/>
            <a:ext cx="3130633" cy="33663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769EB07-C0A8-D9B3-2210-E79BFC926E3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21579" y="2505075"/>
            <a:ext cx="3130633" cy="33663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EF6689-F7C4-A092-1935-8BD18883A72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30683" y="1681163"/>
            <a:ext cx="3130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ADCBA19-59AF-7B17-2755-4F99BE39BA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221579" y="1681163"/>
            <a:ext cx="3130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A blue text with people on it&#10;&#10;Description automatically generated">
            <a:extLst>
              <a:ext uri="{FF2B5EF4-FFF2-40B4-BE49-F238E27FC236}">
                <a16:creationId xmlns:a16="http://schemas.microsoft.com/office/drawing/2014/main" id="{340CE948-D65C-294E-0B9A-8362C6E3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57" y="5975844"/>
            <a:ext cx="1034060" cy="10340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E37FE1-8EBB-198B-BB92-7B7A64CDB22F}"/>
              </a:ext>
            </a:extLst>
          </p:cNvPr>
          <p:cNvSpPr txBox="1"/>
          <p:nvPr userDrawn="1"/>
        </p:nvSpPr>
        <p:spPr>
          <a:xfrm>
            <a:off x="966950" y="6262042"/>
            <a:ext cx="3899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spc="30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2025</a:t>
            </a:r>
            <a:r>
              <a:rPr lang="en-US" sz="1800" b="0" i="0" spc="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 ANNUAL MEETING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7B4ADCBD-517E-555D-92B1-F69B6907F0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30683" y="6310311"/>
            <a:ext cx="3130633" cy="365125"/>
          </a:xfrm>
        </p:spPr>
        <p:txBody>
          <a:bodyPr anchor="ctr"/>
          <a:lstStyle/>
          <a:p>
            <a:r>
              <a:rPr lang="en-US" dirty="0"/>
              <a:t>© 2025 Pediatric Endocrine Society</a:t>
            </a:r>
          </a:p>
        </p:txBody>
      </p:sp>
    </p:spTree>
    <p:extLst>
      <p:ext uri="{BB962C8B-B14F-4D97-AF65-F5344CB8AC3E}">
        <p14:creationId xmlns:p14="http://schemas.microsoft.com/office/powerpoint/2010/main" val="35070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9C11-DFEB-7AF5-D7CC-8F0E9693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0" y="365125"/>
            <a:ext cx="8467808" cy="8239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9DEBD-0095-E2FE-B3C8-A8B8C2FEA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30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F793E-B989-51DB-6E32-D0CCDA054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130633" cy="33663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75D8AB2-8783-0460-5A57-02D52086964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30683" y="2505075"/>
            <a:ext cx="3130633" cy="33663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769EB07-C0A8-D9B3-2210-E79BFC926E3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21579" y="2505075"/>
            <a:ext cx="3130633" cy="33663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EF6689-F7C4-A092-1935-8BD18883A72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30683" y="1681163"/>
            <a:ext cx="3130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ADCBA19-59AF-7B17-2755-4F99BE39BA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221579" y="1681163"/>
            <a:ext cx="3130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A blue text with people on it&#10;&#10;Description automatically generated">
            <a:extLst>
              <a:ext uri="{FF2B5EF4-FFF2-40B4-BE49-F238E27FC236}">
                <a16:creationId xmlns:a16="http://schemas.microsoft.com/office/drawing/2014/main" id="{340CE948-D65C-294E-0B9A-8362C6E3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692" y="6113330"/>
            <a:ext cx="834607" cy="8346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E37FE1-8EBB-198B-BB92-7B7A64CDB22F}"/>
              </a:ext>
            </a:extLst>
          </p:cNvPr>
          <p:cNvSpPr txBox="1"/>
          <p:nvPr userDrawn="1"/>
        </p:nvSpPr>
        <p:spPr>
          <a:xfrm>
            <a:off x="998967" y="6345967"/>
            <a:ext cx="3777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spc="30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2025</a:t>
            </a:r>
            <a:r>
              <a:rPr lang="en-US" sz="1800" b="0" i="0" spc="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 ANNUAL MEETING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7B4ADCBD-517E-555D-92B1-F69B6907F0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30683" y="6364647"/>
            <a:ext cx="2885127" cy="365125"/>
          </a:xfrm>
        </p:spPr>
        <p:txBody>
          <a:bodyPr anchor="ctr"/>
          <a:lstStyle/>
          <a:p>
            <a:r>
              <a:rPr lang="en-US" dirty="0"/>
              <a:t>© 2025 Pediatric Endocrine Society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6CBD0A3-962D-8211-5E71-28DDBF547E6C}"/>
              </a:ext>
            </a:extLst>
          </p:cNvPr>
          <p:cNvSpPr/>
          <p:nvPr userDrawn="1"/>
        </p:nvSpPr>
        <p:spPr>
          <a:xfrm rot="5400000">
            <a:off x="797136" y="-797135"/>
            <a:ext cx="723902" cy="2318174"/>
          </a:xfrm>
          <a:prstGeom prst="rtTriangle">
            <a:avLst/>
          </a:prstGeom>
          <a:solidFill>
            <a:srgbClr val="224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D08DEEF7-F7C0-5C27-B19F-301A940BF707}"/>
              </a:ext>
            </a:extLst>
          </p:cNvPr>
          <p:cNvSpPr/>
          <p:nvPr userDrawn="1"/>
        </p:nvSpPr>
        <p:spPr>
          <a:xfrm rot="20519622">
            <a:off x="-178808" y="215711"/>
            <a:ext cx="4435949" cy="477576"/>
          </a:xfrm>
          <a:custGeom>
            <a:avLst/>
            <a:gdLst>
              <a:gd name="connsiteX0" fmla="*/ 0 w 4435949"/>
              <a:gd name="connsiteY0" fmla="*/ 477576 h 477576"/>
              <a:gd name="connsiteX1" fmla="*/ 149477 w 4435949"/>
              <a:gd name="connsiteY1" fmla="*/ 0 h 477576"/>
              <a:gd name="connsiteX2" fmla="*/ 4286472 w 4435949"/>
              <a:gd name="connsiteY2" fmla="*/ 0 h 477576"/>
              <a:gd name="connsiteX3" fmla="*/ 4435949 w 4435949"/>
              <a:gd name="connsiteY3" fmla="*/ 477576 h 477576"/>
              <a:gd name="connsiteX4" fmla="*/ 0 w 4435949"/>
              <a:gd name="connsiteY4" fmla="*/ 477576 h 477576"/>
              <a:gd name="connsiteX0" fmla="*/ 0 w 4435949"/>
              <a:gd name="connsiteY0" fmla="*/ 479074 h 479074"/>
              <a:gd name="connsiteX1" fmla="*/ 149477 w 4435949"/>
              <a:gd name="connsiteY1" fmla="*/ 1498 h 479074"/>
              <a:gd name="connsiteX2" fmla="*/ 2971036 w 4435949"/>
              <a:gd name="connsiteY2" fmla="*/ 0 h 479074"/>
              <a:gd name="connsiteX3" fmla="*/ 4435949 w 4435949"/>
              <a:gd name="connsiteY3" fmla="*/ 479074 h 479074"/>
              <a:gd name="connsiteX4" fmla="*/ 0 w 4435949"/>
              <a:gd name="connsiteY4" fmla="*/ 479074 h 479074"/>
              <a:gd name="connsiteX0" fmla="*/ 0 w 4435949"/>
              <a:gd name="connsiteY0" fmla="*/ 477576 h 477576"/>
              <a:gd name="connsiteX1" fmla="*/ 149477 w 4435949"/>
              <a:gd name="connsiteY1" fmla="*/ 0 h 477576"/>
              <a:gd name="connsiteX2" fmla="*/ 2980243 w 4435949"/>
              <a:gd name="connsiteY2" fmla="*/ 16577 h 477576"/>
              <a:gd name="connsiteX3" fmla="*/ 4435949 w 4435949"/>
              <a:gd name="connsiteY3" fmla="*/ 477576 h 477576"/>
              <a:gd name="connsiteX4" fmla="*/ 0 w 4435949"/>
              <a:gd name="connsiteY4" fmla="*/ 477576 h 477576"/>
              <a:gd name="connsiteX0" fmla="*/ 0 w 4435949"/>
              <a:gd name="connsiteY0" fmla="*/ 477576 h 477576"/>
              <a:gd name="connsiteX1" fmla="*/ 149477 w 4435949"/>
              <a:gd name="connsiteY1" fmla="*/ 0 h 477576"/>
              <a:gd name="connsiteX2" fmla="*/ 2979051 w 4435949"/>
              <a:gd name="connsiteY2" fmla="*/ 8648 h 477576"/>
              <a:gd name="connsiteX3" fmla="*/ 4435949 w 4435949"/>
              <a:gd name="connsiteY3" fmla="*/ 477576 h 477576"/>
              <a:gd name="connsiteX4" fmla="*/ 0 w 4435949"/>
              <a:gd name="connsiteY4" fmla="*/ 477576 h 47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949" h="477576">
                <a:moveTo>
                  <a:pt x="0" y="477576"/>
                </a:moveTo>
                <a:lnTo>
                  <a:pt x="149477" y="0"/>
                </a:lnTo>
                <a:lnTo>
                  <a:pt x="2979051" y="8648"/>
                </a:lnTo>
                <a:lnTo>
                  <a:pt x="4435949" y="477576"/>
                </a:lnTo>
                <a:lnTo>
                  <a:pt x="0" y="47757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01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B12D-FEE7-F13E-1171-326EEAAB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76463-8C87-9D5C-4881-4647A0D3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3949" y="6327133"/>
            <a:ext cx="3200400" cy="49783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spc="300" dirty="0">
                <a:latin typeface="Century Gothic" panose="020B0502020202020204" pitchFamily="34" charset="0"/>
                <a:ea typeface="JOST REGULAR ROMAN" pitchFamily="2" charset="77"/>
              </a:rPr>
              <a:t>2025</a:t>
            </a:r>
            <a:r>
              <a:rPr lang="en-US" dirty="0">
                <a:latin typeface="Century Gothic" panose="020B0502020202020204" pitchFamily="34" charset="0"/>
                <a:ea typeface="JOST REGULAR ROMAN" pitchFamily="2" charset="77"/>
              </a:rPr>
              <a:t> ANNUAL MEETING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329DB3-C2B1-9EE8-0F5E-4E1D4DB83736}"/>
              </a:ext>
            </a:extLst>
          </p:cNvPr>
          <p:cNvCxnSpPr>
            <a:cxnSpLocks/>
          </p:cNvCxnSpPr>
          <p:nvPr userDrawn="1"/>
        </p:nvCxnSpPr>
        <p:spPr>
          <a:xfrm>
            <a:off x="585788" y="495947"/>
            <a:ext cx="0" cy="992194"/>
          </a:xfrm>
          <a:prstGeom prst="line">
            <a:avLst/>
          </a:prstGeom>
          <a:ln w="152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2514A72D-FA7C-5041-2D49-18849C6C6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1849" y="1729047"/>
            <a:ext cx="10521950" cy="421455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5DDD4A-9523-036A-40E1-8D60B614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4349" y="6327133"/>
            <a:ext cx="4114800" cy="3651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Pediatric Endocrine Society</a:t>
            </a:r>
          </a:p>
        </p:txBody>
      </p:sp>
      <p:pic>
        <p:nvPicPr>
          <p:cNvPr id="10" name="Picture 9" descr="A blue text with people on it&#10;&#10;Description automatically generated">
            <a:extLst>
              <a:ext uri="{FF2B5EF4-FFF2-40B4-BE49-F238E27FC236}">
                <a16:creationId xmlns:a16="http://schemas.microsoft.com/office/drawing/2014/main" id="{09FE0204-0037-35DE-8E1E-AD6A6E26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84568" y="6045708"/>
            <a:ext cx="939381" cy="9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76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B12D-FEE7-F13E-1171-326EEAAB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76463-8C87-9D5C-4881-4647A0D3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1075" y="6350950"/>
            <a:ext cx="3200400" cy="41116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spc="300" dirty="0">
                <a:latin typeface="Century Gothic" panose="020B0502020202020204" pitchFamily="34" charset="0"/>
                <a:ea typeface="JOST REGULAR ROMAN" pitchFamily="2" charset="77"/>
              </a:rPr>
              <a:t>2025</a:t>
            </a:r>
            <a:r>
              <a:rPr lang="en-US" dirty="0">
                <a:latin typeface="Century Gothic" panose="020B0502020202020204" pitchFamily="34" charset="0"/>
                <a:ea typeface="JOST REGULAR ROMAN" pitchFamily="2" charset="77"/>
              </a:rPr>
              <a:t> ANNUAL MEETING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329DB3-C2B1-9EE8-0F5E-4E1D4DB83736}"/>
              </a:ext>
            </a:extLst>
          </p:cNvPr>
          <p:cNvCxnSpPr>
            <a:cxnSpLocks/>
          </p:cNvCxnSpPr>
          <p:nvPr userDrawn="1"/>
        </p:nvCxnSpPr>
        <p:spPr>
          <a:xfrm>
            <a:off x="585788" y="495947"/>
            <a:ext cx="0" cy="992194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2514A72D-FA7C-5041-2D49-18849C6C6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1849" y="1729047"/>
            <a:ext cx="10521950" cy="421455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5DDD4A-9523-036A-40E1-8D60B614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6989"/>
            <a:ext cx="4114800" cy="3651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Pediatric Endocrine Society</a:t>
            </a:r>
          </a:p>
        </p:txBody>
      </p:sp>
      <p:pic>
        <p:nvPicPr>
          <p:cNvPr id="10" name="Picture 9" descr="A blue text with people on it&#10;&#10;Description automatically generated">
            <a:extLst>
              <a:ext uri="{FF2B5EF4-FFF2-40B4-BE49-F238E27FC236}">
                <a16:creationId xmlns:a16="http://schemas.microsoft.com/office/drawing/2014/main" id="{09FE0204-0037-35DE-8E1E-AD6A6E26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84568" y="6045708"/>
            <a:ext cx="939381" cy="9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5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06D57E-63CB-602C-4097-72B92A3EFD82}"/>
              </a:ext>
            </a:extLst>
          </p:cNvPr>
          <p:cNvSpPr/>
          <p:nvPr userDrawn="1"/>
        </p:nvSpPr>
        <p:spPr>
          <a:xfrm>
            <a:off x="-1" y="0"/>
            <a:ext cx="5510463" cy="6134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08505-2741-3AC2-246A-6665524F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02C7-02F1-1EB7-6B8B-6DAE62A65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928" y="7239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0EF2D-4480-7C37-FD7D-24EEF1E1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5B575F-A15C-3EAA-2DE4-09F5C2EFB2FB}"/>
              </a:ext>
            </a:extLst>
          </p:cNvPr>
          <p:cNvSpPr/>
          <p:nvPr userDrawn="1"/>
        </p:nvSpPr>
        <p:spPr>
          <a:xfrm>
            <a:off x="5514056" y="0"/>
            <a:ext cx="6677944" cy="6134100"/>
          </a:xfrm>
          <a:prstGeom prst="rect">
            <a:avLst/>
          </a:prstGeom>
          <a:solidFill>
            <a:srgbClr val="67A3DF">
              <a:alpha val="0"/>
            </a:srgb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ue text with people on it&#10;&#10;Description automatically generated">
            <a:extLst>
              <a:ext uri="{FF2B5EF4-FFF2-40B4-BE49-F238E27FC236}">
                <a16:creationId xmlns:a16="http://schemas.microsoft.com/office/drawing/2014/main" id="{A3205487-60FC-48E2-54CE-5DF00A9339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568" y="6045708"/>
            <a:ext cx="939381" cy="939381"/>
          </a:xfrm>
          <a:prstGeom prst="rect">
            <a:avLst/>
          </a:prstGeom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8D2495B-AFD2-1096-FED4-24CC81E3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625" y="6290511"/>
            <a:ext cx="3200400" cy="228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spc="300" dirty="0">
                <a:solidFill>
                  <a:srgbClr val="2E3B98"/>
                </a:solidFill>
                <a:latin typeface="Century Gothic" panose="020B0502020202020204" pitchFamily="34" charset="0"/>
                <a:ea typeface="JOST REGULAR ROMAN" pitchFamily="2" charset="77"/>
              </a:rPr>
              <a:t>2025</a:t>
            </a:r>
            <a:r>
              <a:rPr lang="en-US" dirty="0">
                <a:solidFill>
                  <a:srgbClr val="2E3B98"/>
                </a:solidFill>
                <a:latin typeface="Century Gothic" panose="020B0502020202020204" pitchFamily="34" charset="0"/>
                <a:ea typeface="JOST REGULAR ROMAN" pitchFamily="2" charset="77"/>
              </a:rPr>
              <a:t> ANNUAL MEETING</a:t>
            </a:r>
            <a:endParaRPr lang="en-US" sz="1800" b="0" i="0" spc="0" dirty="0">
              <a:solidFill>
                <a:srgbClr val="2E3B98"/>
              </a:solidFill>
              <a:latin typeface="Century Gothic" panose="020B0502020202020204" pitchFamily="34" charset="0"/>
              <a:ea typeface="JOST REGULAR ROMAN" pitchFamily="2" charset="77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6DE55B6-0402-FD13-C41F-ACA63BD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0860" y="6375027"/>
            <a:ext cx="4114800" cy="365125"/>
          </a:xfrm>
        </p:spPr>
        <p:txBody>
          <a:bodyPr anchor="ctr"/>
          <a:lstStyle>
            <a:lvl1pPr>
              <a:defRPr>
                <a:solidFill>
                  <a:srgbClr val="0036A2"/>
                </a:solidFill>
              </a:defRPr>
            </a:lvl1pPr>
          </a:lstStyle>
          <a:p>
            <a:r>
              <a:rPr lang="en-US" dirty="0"/>
              <a:t>© 2025 Pediatric Endocrine Society</a:t>
            </a:r>
          </a:p>
        </p:txBody>
      </p:sp>
    </p:spTree>
    <p:extLst>
      <p:ext uri="{BB962C8B-B14F-4D97-AF65-F5344CB8AC3E}">
        <p14:creationId xmlns:p14="http://schemas.microsoft.com/office/powerpoint/2010/main" val="422255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00AA-7074-F20E-3F21-C7B8862A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87" y="631685"/>
            <a:ext cx="10515600" cy="12738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13D246D2-BAAF-0CA2-0648-EA763A5F6911}"/>
              </a:ext>
            </a:extLst>
          </p:cNvPr>
          <p:cNvSpPr/>
          <p:nvPr userDrawn="1"/>
        </p:nvSpPr>
        <p:spPr>
          <a:xfrm rot="20519622">
            <a:off x="-178808" y="215711"/>
            <a:ext cx="4435949" cy="477576"/>
          </a:xfrm>
          <a:custGeom>
            <a:avLst/>
            <a:gdLst>
              <a:gd name="connsiteX0" fmla="*/ 0 w 4435949"/>
              <a:gd name="connsiteY0" fmla="*/ 477576 h 477576"/>
              <a:gd name="connsiteX1" fmla="*/ 149477 w 4435949"/>
              <a:gd name="connsiteY1" fmla="*/ 0 h 477576"/>
              <a:gd name="connsiteX2" fmla="*/ 4286472 w 4435949"/>
              <a:gd name="connsiteY2" fmla="*/ 0 h 477576"/>
              <a:gd name="connsiteX3" fmla="*/ 4435949 w 4435949"/>
              <a:gd name="connsiteY3" fmla="*/ 477576 h 477576"/>
              <a:gd name="connsiteX4" fmla="*/ 0 w 4435949"/>
              <a:gd name="connsiteY4" fmla="*/ 477576 h 477576"/>
              <a:gd name="connsiteX0" fmla="*/ 0 w 4435949"/>
              <a:gd name="connsiteY0" fmla="*/ 479074 h 479074"/>
              <a:gd name="connsiteX1" fmla="*/ 149477 w 4435949"/>
              <a:gd name="connsiteY1" fmla="*/ 1498 h 479074"/>
              <a:gd name="connsiteX2" fmla="*/ 2971036 w 4435949"/>
              <a:gd name="connsiteY2" fmla="*/ 0 h 479074"/>
              <a:gd name="connsiteX3" fmla="*/ 4435949 w 4435949"/>
              <a:gd name="connsiteY3" fmla="*/ 479074 h 479074"/>
              <a:gd name="connsiteX4" fmla="*/ 0 w 4435949"/>
              <a:gd name="connsiteY4" fmla="*/ 479074 h 479074"/>
              <a:gd name="connsiteX0" fmla="*/ 0 w 4435949"/>
              <a:gd name="connsiteY0" fmla="*/ 477576 h 477576"/>
              <a:gd name="connsiteX1" fmla="*/ 149477 w 4435949"/>
              <a:gd name="connsiteY1" fmla="*/ 0 h 477576"/>
              <a:gd name="connsiteX2" fmla="*/ 2980243 w 4435949"/>
              <a:gd name="connsiteY2" fmla="*/ 16577 h 477576"/>
              <a:gd name="connsiteX3" fmla="*/ 4435949 w 4435949"/>
              <a:gd name="connsiteY3" fmla="*/ 477576 h 477576"/>
              <a:gd name="connsiteX4" fmla="*/ 0 w 4435949"/>
              <a:gd name="connsiteY4" fmla="*/ 477576 h 477576"/>
              <a:gd name="connsiteX0" fmla="*/ 0 w 4435949"/>
              <a:gd name="connsiteY0" fmla="*/ 477576 h 477576"/>
              <a:gd name="connsiteX1" fmla="*/ 149477 w 4435949"/>
              <a:gd name="connsiteY1" fmla="*/ 0 h 477576"/>
              <a:gd name="connsiteX2" fmla="*/ 2979051 w 4435949"/>
              <a:gd name="connsiteY2" fmla="*/ 8648 h 477576"/>
              <a:gd name="connsiteX3" fmla="*/ 4435949 w 4435949"/>
              <a:gd name="connsiteY3" fmla="*/ 477576 h 477576"/>
              <a:gd name="connsiteX4" fmla="*/ 0 w 4435949"/>
              <a:gd name="connsiteY4" fmla="*/ 477576 h 47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949" h="477576">
                <a:moveTo>
                  <a:pt x="0" y="477576"/>
                </a:moveTo>
                <a:lnTo>
                  <a:pt x="149477" y="0"/>
                </a:lnTo>
                <a:lnTo>
                  <a:pt x="2979051" y="8648"/>
                </a:lnTo>
                <a:lnTo>
                  <a:pt x="4435949" y="477576"/>
                </a:lnTo>
                <a:lnTo>
                  <a:pt x="0" y="47757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7F9EC8FB-95C4-5992-BD7D-15F9EF4D29B2}"/>
              </a:ext>
            </a:extLst>
          </p:cNvPr>
          <p:cNvSpPr/>
          <p:nvPr userDrawn="1"/>
        </p:nvSpPr>
        <p:spPr>
          <a:xfrm rot="5400000">
            <a:off x="797136" y="-797135"/>
            <a:ext cx="723902" cy="2318174"/>
          </a:xfrm>
          <a:prstGeom prst="rtTriangle">
            <a:avLst/>
          </a:prstGeom>
          <a:solidFill>
            <a:srgbClr val="003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ue text with people on it&#10;&#10;Description automatically generated">
            <a:extLst>
              <a:ext uri="{FF2B5EF4-FFF2-40B4-BE49-F238E27FC236}">
                <a16:creationId xmlns:a16="http://schemas.microsoft.com/office/drawing/2014/main" id="{97B782B0-1D5A-552F-4F52-0E3A49485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568" y="6045708"/>
            <a:ext cx="939381" cy="939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C76F22-13CF-971F-0EDE-42C5E2AC9471}"/>
              </a:ext>
            </a:extLst>
          </p:cNvPr>
          <p:cNvSpPr txBox="1"/>
          <p:nvPr userDrawn="1"/>
        </p:nvSpPr>
        <p:spPr>
          <a:xfrm>
            <a:off x="1159087" y="6280328"/>
            <a:ext cx="3591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spc="30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2025</a:t>
            </a:r>
            <a:r>
              <a:rPr lang="en-US" sz="1800" b="0" i="0" spc="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ANNUAL MEETING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27ED3092-EF44-AF6A-B65E-FCEF87DE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3047" y="6379692"/>
            <a:ext cx="2501324" cy="365125"/>
          </a:xfrm>
        </p:spPr>
        <p:txBody>
          <a:bodyPr anchor="ctr"/>
          <a:lstStyle/>
          <a:p>
            <a:r>
              <a:rPr lang="en-US" dirty="0"/>
              <a:t>© 2025 Pediatric Endocrine Society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D9282A6-3C12-E428-63CC-297252052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8525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4BE1D58-0FF3-7C64-EF41-9E1775F00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8525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14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5413-C0C6-1700-8403-CAC1C2F7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DEC57-BD9D-439E-4ED2-F263109D6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B1F13-29C5-3779-322D-B5E488B67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83E87B-0E25-1DD0-CA0A-FF5286DD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53917" y="6334939"/>
            <a:ext cx="2738083" cy="365125"/>
          </a:xfrm>
        </p:spPr>
        <p:txBody>
          <a:bodyPr anchor="ctr"/>
          <a:lstStyle/>
          <a:p>
            <a:r>
              <a:rPr lang="en-US" dirty="0"/>
              <a:t>© 2025 Pediatric Endocrine Society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3A132-5263-F3E4-C301-89904A02E053}"/>
              </a:ext>
            </a:extLst>
          </p:cNvPr>
          <p:cNvSpPr txBox="1"/>
          <p:nvPr userDrawn="1"/>
        </p:nvSpPr>
        <p:spPr>
          <a:xfrm>
            <a:off x="1123949" y="6330732"/>
            <a:ext cx="3637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spc="30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2025</a:t>
            </a:r>
            <a:r>
              <a:rPr lang="en-US" sz="1800" b="0" i="0" spc="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ANNUAL MEETING</a:t>
            </a:r>
          </a:p>
        </p:txBody>
      </p:sp>
      <p:pic>
        <p:nvPicPr>
          <p:cNvPr id="10" name="Picture 9" descr="A blue text with people on it&#10;&#10;Description automatically generated">
            <a:extLst>
              <a:ext uri="{FF2B5EF4-FFF2-40B4-BE49-F238E27FC236}">
                <a16:creationId xmlns:a16="http://schemas.microsoft.com/office/drawing/2014/main" id="{54CA1333-15E3-ECB8-1016-6ED43E450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568" y="6045708"/>
            <a:ext cx="939381" cy="9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E1C0AE-E160-4C4B-A342-6D812849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230" y="5074560"/>
            <a:ext cx="8803640" cy="76125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4B3101-093D-8C49-B655-5B90762F68BB}"/>
              </a:ext>
            </a:extLst>
          </p:cNvPr>
          <p:cNvSpPr txBox="1"/>
          <p:nvPr userDrawn="1"/>
        </p:nvSpPr>
        <p:spPr>
          <a:xfrm>
            <a:off x="0" y="0"/>
            <a:ext cx="12191999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1600" b="1" i="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2024</a:t>
            </a:r>
            <a:r>
              <a:rPr lang="en-US" sz="1600" b="0" i="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ANNUAL MEETING  </a:t>
            </a:r>
            <a:r>
              <a:rPr lang="en-US" sz="1600" b="0" i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</a:t>
            </a:r>
            <a:r>
              <a:rPr lang="en-US" sz="1600" b="1" i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Discover . Innovate . Connect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2C15C-A399-0047-A1CD-10564460E369}"/>
              </a:ext>
            </a:extLst>
          </p:cNvPr>
          <p:cNvCxnSpPr>
            <a:cxnSpLocks/>
          </p:cNvCxnSpPr>
          <p:nvPr userDrawn="1"/>
        </p:nvCxnSpPr>
        <p:spPr>
          <a:xfrm>
            <a:off x="2534194" y="4906097"/>
            <a:ext cx="0" cy="1951903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ectangle 1">
            <a:extLst>
              <a:ext uri="{FF2B5EF4-FFF2-40B4-BE49-F238E27FC236}">
                <a16:creationId xmlns:a16="http://schemas.microsoft.com/office/drawing/2014/main" id="{B77F9C25-1A93-7858-1810-D4D273696C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08D6DF0-F342-23DF-F8C6-16F3686EBB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BA0F5D2-7DA2-030D-8AE3-C63DDF564E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83C55EA-5D62-F1B4-26F6-D5DC471C0B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 descr="A blue text with people on it&#10;&#10;Description automatically generated">
            <a:extLst>
              <a:ext uri="{FF2B5EF4-FFF2-40B4-BE49-F238E27FC236}">
                <a16:creationId xmlns:a16="http://schemas.microsoft.com/office/drawing/2014/main" id="{6CDE97EF-4ABB-36DA-A0AE-10537F983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4976405"/>
            <a:ext cx="1811286" cy="1811286"/>
          </a:xfrm>
          <a:prstGeom prst="rect">
            <a:avLst/>
          </a:prstGeom>
        </p:spPr>
      </p:pic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A1B78571-ECF5-225C-F1D8-C7EF4BF8A0E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70230" y="6025691"/>
            <a:ext cx="8803640" cy="679909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accent3"/>
                </a:solidFill>
              </a:defRPr>
            </a:lvl1pPr>
            <a:lvl2pPr marL="347663" indent="0">
              <a:buNone/>
              <a:defRPr>
                <a:solidFill>
                  <a:schemeClr val="bg1"/>
                </a:solidFill>
              </a:defRPr>
            </a:lvl2pPr>
            <a:lvl3pPr marL="747713" indent="0">
              <a:buNone/>
              <a:defRPr>
                <a:solidFill>
                  <a:schemeClr val="bg1"/>
                </a:solidFill>
              </a:defRPr>
            </a:lvl3pPr>
            <a:lvl4pPr marL="1112837" indent="0">
              <a:buNone/>
              <a:defRPr>
                <a:solidFill>
                  <a:schemeClr val="bg1"/>
                </a:solidFill>
              </a:defRPr>
            </a:lvl4pPr>
            <a:lvl5pPr marL="14430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logo for a national harbor&#10;&#10;AI-generated content may be incorrect.">
            <a:extLst>
              <a:ext uri="{FF2B5EF4-FFF2-40B4-BE49-F238E27FC236}">
                <a16:creationId xmlns:a16="http://schemas.microsoft.com/office/drawing/2014/main" id="{C7070C68-FCC3-436B-8A3C-3BC8F5867E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44" y="913975"/>
            <a:ext cx="7344509" cy="34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4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735B-4266-2733-2D0E-6F690444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163" y="4746785"/>
            <a:ext cx="8733143" cy="1055607"/>
          </a:xfrm>
        </p:spPr>
        <p:txBody>
          <a:bodyPr/>
          <a:lstStyle>
            <a:lvl1pPr>
              <a:defRPr>
                <a:solidFill>
                  <a:srgbClr val="F4A3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text with people on it&#10;&#10;Description automatically generated">
            <a:extLst>
              <a:ext uri="{FF2B5EF4-FFF2-40B4-BE49-F238E27FC236}">
                <a16:creationId xmlns:a16="http://schemas.microsoft.com/office/drawing/2014/main" id="{F75E2AD3-7DE1-5AC5-7149-B3520FBE1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39026" y="4896691"/>
            <a:ext cx="1842200" cy="184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D757F-D3D2-0785-9EC0-AAD7859D5DA8}"/>
              </a:ext>
            </a:extLst>
          </p:cNvPr>
          <p:cNvSpPr txBox="1"/>
          <p:nvPr userDrawn="1"/>
        </p:nvSpPr>
        <p:spPr>
          <a:xfrm>
            <a:off x="0" y="0"/>
            <a:ext cx="12191999" cy="430887"/>
          </a:xfrm>
          <a:prstGeom prst="rect">
            <a:avLst/>
          </a:prstGeom>
          <a:solidFill>
            <a:schemeClr val="accent5"/>
          </a:solidFill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1600" b="1" i="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r>
              <a:rPr lang="en-US" sz="1600" b="0" i="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ANNUAL MEETING  </a:t>
            </a:r>
            <a:r>
              <a:rPr lang="en-US" sz="1600" b="0" i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</a:t>
            </a:r>
            <a:r>
              <a:rPr lang="en-US" sz="1600" b="1" i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Discover . Innovate . Connect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A7E869-38C2-31E9-09C6-B3FDFD0379D2}"/>
              </a:ext>
            </a:extLst>
          </p:cNvPr>
          <p:cNvCxnSpPr>
            <a:cxnSpLocks/>
          </p:cNvCxnSpPr>
          <p:nvPr userDrawn="1"/>
        </p:nvCxnSpPr>
        <p:spPr>
          <a:xfrm>
            <a:off x="2534194" y="4746785"/>
            <a:ext cx="0" cy="2111215"/>
          </a:xfrm>
          <a:prstGeom prst="line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octor holding a baby&#10;&#10;Description automatically generated">
            <a:extLst>
              <a:ext uri="{FF2B5EF4-FFF2-40B4-BE49-F238E27FC236}">
                <a16:creationId xmlns:a16="http://schemas.microsoft.com/office/drawing/2014/main" id="{DDDC01E9-6F59-7BFD-7853-6E72D9CDB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3752" y="412029"/>
            <a:ext cx="8664494" cy="4334756"/>
          </a:xfrm>
          <a:prstGeom prst="rect">
            <a:avLst/>
          </a:prstGeom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40182215-0F10-25A5-5A90-89340A0A41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6666" y="5811580"/>
            <a:ext cx="8803640" cy="9144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347663" indent="0">
              <a:buNone/>
              <a:defRPr>
                <a:solidFill>
                  <a:schemeClr val="bg1"/>
                </a:solidFill>
              </a:defRPr>
            </a:lvl2pPr>
            <a:lvl3pPr marL="747713" indent="0">
              <a:buNone/>
              <a:defRPr>
                <a:solidFill>
                  <a:schemeClr val="bg1"/>
                </a:solidFill>
              </a:defRPr>
            </a:lvl3pPr>
            <a:lvl4pPr marL="1112837" indent="0">
              <a:buNone/>
              <a:defRPr>
                <a:solidFill>
                  <a:schemeClr val="bg1"/>
                </a:solidFill>
              </a:defRPr>
            </a:lvl4pPr>
            <a:lvl5pPr marL="14430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875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735B-4266-2733-2D0E-6F690444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163" y="4746785"/>
            <a:ext cx="8733143" cy="1055607"/>
          </a:xfrm>
        </p:spPr>
        <p:txBody>
          <a:bodyPr/>
          <a:lstStyle>
            <a:lvl1pPr>
              <a:defRPr>
                <a:solidFill>
                  <a:srgbClr val="F4A3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text with people on it&#10;&#10;Description automatically generated">
            <a:extLst>
              <a:ext uri="{FF2B5EF4-FFF2-40B4-BE49-F238E27FC236}">
                <a16:creationId xmlns:a16="http://schemas.microsoft.com/office/drawing/2014/main" id="{F75E2AD3-7DE1-5AC5-7149-B3520FBE1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39026" y="4896691"/>
            <a:ext cx="1842200" cy="184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D757F-D3D2-0785-9EC0-AAD7859D5DA8}"/>
              </a:ext>
            </a:extLst>
          </p:cNvPr>
          <p:cNvSpPr txBox="1"/>
          <p:nvPr userDrawn="1"/>
        </p:nvSpPr>
        <p:spPr>
          <a:xfrm>
            <a:off x="0" y="0"/>
            <a:ext cx="12191999" cy="430887"/>
          </a:xfrm>
          <a:prstGeom prst="rect">
            <a:avLst/>
          </a:prstGeom>
          <a:solidFill>
            <a:srgbClr val="F4A302"/>
          </a:solidFill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1600" b="1" i="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r>
              <a:rPr lang="en-US" sz="1600" b="0" i="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ANNUAL MEETING  </a:t>
            </a:r>
            <a:r>
              <a:rPr lang="en-US" sz="1600" b="0" i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</a:t>
            </a:r>
            <a:r>
              <a:rPr lang="en-US" sz="1600" b="1" i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Discover . Innovate . Connect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A7E869-38C2-31E9-09C6-B3FDFD0379D2}"/>
              </a:ext>
            </a:extLst>
          </p:cNvPr>
          <p:cNvCxnSpPr>
            <a:cxnSpLocks/>
          </p:cNvCxnSpPr>
          <p:nvPr userDrawn="1"/>
        </p:nvCxnSpPr>
        <p:spPr>
          <a:xfrm>
            <a:off x="2534194" y="4746785"/>
            <a:ext cx="0" cy="2111215"/>
          </a:xfrm>
          <a:prstGeom prst="line">
            <a:avLst/>
          </a:prstGeom>
          <a:ln w="38100">
            <a:solidFill>
              <a:srgbClr val="F4A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octor holding a baby&#10;&#10;Description automatically generated">
            <a:extLst>
              <a:ext uri="{FF2B5EF4-FFF2-40B4-BE49-F238E27FC236}">
                <a16:creationId xmlns:a16="http://schemas.microsoft.com/office/drawing/2014/main" id="{DDDC01E9-6F59-7BFD-7853-6E72D9CDB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3752" y="412029"/>
            <a:ext cx="8664494" cy="4334756"/>
          </a:xfrm>
          <a:prstGeom prst="rect">
            <a:avLst/>
          </a:prstGeom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40182215-0F10-25A5-5A90-89340A0A41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6666" y="5811580"/>
            <a:ext cx="8803640" cy="9144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347663" indent="0">
              <a:buNone/>
              <a:defRPr>
                <a:solidFill>
                  <a:schemeClr val="bg1"/>
                </a:solidFill>
              </a:defRPr>
            </a:lvl2pPr>
            <a:lvl3pPr marL="747713" indent="0">
              <a:buNone/>
              <a:defRPr>
                <a:solidFill>
                  <a:schemeClr val="bg1"/>
                </a:solidFill>
              </a:defRPr>
            </a:lvl3pPr>
            <a:lvl4pPr marL="1112837" indent="0">
              <a:buNone/>
              <a:defRPr>
                <a:solidFill>
                  <a:schemeClr val="bg1"/>
                </a:solidFill>
              </a:defRPr>
            </a:lvl4pPr>
            <a:lvl5pPr marL="14430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09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735B-4266-2733-2D0E-6F690444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163" y="4746785"/>
            <a:ext cx="8733143" cy="1055607"/>
          </a:xfrm>
        </p:spPr>
        <p:txBody>
          <a:bodyPr/>
          <a:lstStyle>
            <a:lvl1pPr>
              <a:defRPr>
                <a:solidFill>
                  <a:srgbClr val="2247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text with people on it&#10;&#10;Description automatically generated">
            <a:extLst>
              <a:ext uri="{FF2B5EF4-FFF2-40B4-BE49-F238E27FC236}">
                <a16:creationId xmlns:a16="http://schemas.microsoft.com/office/drawing/2014/main" id="{F75E2AD3-7DE1-5AC5-7149-B3520FBE18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026" y="4896691"/>
            <a:ext cx="1842200" cy="184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D757F-D3D2-0785-9EC0-AAD7859D5DA8}"/>
              </a:ext>
            </a:extLst>
          </p:cNvPr>
          <p:cNvSpPr txBox="1"/>
          <p:nvPr userDrawn="1"/>
        </p:nvSpPr>
        <p:spPr>
          <a:xfrm>
            <a:off x="0" y="0"/>
            <a:ext cx="12191999" cy="430887"/>
          </a:xfrm>
          <a:prstGeom prst="rect">
            <a:avLst/>
          </a:prstGeom>
          <a:solidFill>
            <a:srgbClr val="FFC000"/>
          </a:solidFill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1600" b="1" i="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r>
              <a:rPr lang="en-US" sz="1600" b="0" i="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ANNUAL MEETING  </a:t>
            </a:r>
            <a:r>
              <a:rPr lang="en-US" sz="1600" b="0" i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</a:t>
            </a:r>
            <a:r>
              <a:rPr lang="en-US" sz="1600" b="1" i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Discover . Innovate . Connect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A7E869-38C2-31E9-09C6-B3FDFD0379D2}"/>
              </a:ext>
            </a:extLst>
          </p:cNvPr>
          <p:cNvCxnSpPr>
            <a:cxnSpLocks/>
          </p:cNvCxnSpPr>
          <p:nvPr userDrawn="1"/>
        </p:nvCxnSpPr>
        <p:spPr>
          <a:xfrm>
            <a:off x="2534194" y="4746785"/>
            <a:ext cx="0" cy="21112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40182215-0F10-25A5-5A90-89340A0A41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6666" y="5811580"/>
            <a:ext cx="8803640" cy="9144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347663" indent="0">
              <a:buNone/>
              <a:defRPr>
                <a:solidFill>
                  <a:schemeClr val="bg1"/>
                </a:solidFill>
              </a:defRPr>
            </a:lvl2pPr>
            <a:lvl3pPr marL="747713" indent="0">
              <a:buNone/>
              <a:defRPr>
                <a:solidFill>
                  <a:schemeClr val="bg1"/>
                </a:solidFill>
              </a:defRPr>
            </a:lvl3pPr>
            <a:lvl4pPr marL="1112837" indent="0">
              <a:buNone/>
              <a:defRPr>
                <a:solidFill>
                  <a:schemeClr val="bg1"/>
                </a:solidFill>
              </a:defRPr>
            </a:lvl4pPr>
            <a:lvl5pPr marL="14430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48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5641-88F7-8EE4-BE7F-013A26C8E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085" y="495947"/>
            <a:ext cx="10812121" cy="156670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86EE8-EA7C-6BA6-7A72-FBDE6AAE7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59769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C1C9A-692E-FC2E-AFF2-72AF3ECA5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© 2025 Pediatric Endocrine Society</a:t>
            </a:r>
          </a:p>
        </p:txBody>
      </p:sp>
      <p:pic>
        <p:nvPicPr>
          <p:cNvPr id="9" name="Picture 8" descr="A blue text with people on it&#10;&#10;Description automatically generated">
            <a:extLst>
              <a:ext uri="{FF2B5EF4-FFF2-40B4-BE49-F238E27FC236}">
                <a16:creationId xmlns:a16="http://schemas.microsoft.com/office/drawing/2014/main" id="{8F23DCC3-698C-922B-0C73-055DA1A1CB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103" y="5940512"/>
            <a:ext cx="1016624" cy="1016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327CB4-B69F-BDEE-E31D-763D87552AE9}"/>
              </a:ext>
            </a:extLst>
          </p:cNvPr>
          <p:cNvSpPr txBox="1"/>
          <p:nvPr userDrawn="1"/>
        </p:nvSpPr>
        <p:spPr>
          <a:xfrm>
            <a:off x="1524000" y="6264158"/>
            <a:ext cx="30585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i="0" spc="30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2025</a:t>
            </a:r>
            <a:r>
              <a:rPr lang="en-US" sz="1800" b="0" i="0" spc="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 ANNUAL MEETING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4785BF-D718-0B40-0CBE-ECCC11A57E52}"/>
              </a:ext>
            </a:extLst>
          </p:cNvPr>
          <p:cNvCxnSpPr>
            <a:cxnSpLocks/>
          </p:cNvCxnSpPr>
          <p:nvPr userDrawn="1"/>
        </p:nvCxnSpPr>
        <p:spPr>
          <a:xfrm>
            <a:off x="585788" y="495947"/>
            <a:ext cx="0" cy="1566707"/>
          </a:xfrm>
          <a:prstGeom prst="line">
            <a:avLst/>
          </a:prstGeom>
          <a:ln w="152400">
            <a:solidFill>
              <a:srgbClr val="2247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3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1BB1-3015-20B9-A66D-3E0FE5A7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D72B-E4D1-D163-D75E-3A7FA94CF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64A81-F9BA-8CA1-7296-A2BA1233A1E1}"/>
              </a:ext>
            </a:extLst>
          </p:cNvPr>
          <p:cNvSpPr txBox="1"/>
          <p:nvPr userDrawn="1"/>
        </p:nvSpPr>
        <p:spPr>
          <a:xfrm>
            <a:off x="1460249" y="6306105"/>
            <a:ext cx="32266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i="0" spc="30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2025</a:t>
            </a:r>
            <a:r>
              <a:rPr lang="en-US" sz="1800" b="0" i="0" spc="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 ANNUAL MEETING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CA3D19-6314-9763-9C59-159CF3DC9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© 2025 Pediatric Endocrine Society</a:t>
            </a:r>
          </a:p>
        </p:txBody>
      </p:sp>
      <p:pic>
        <p:nvPicPr>
          <p:cNvPr id="9" name="Picture 8" descr="A blue text with people on it&#10;&#10;Description automatically generated">
            <a:extLst>
              <a:ext uri="{FF2B5EF4-FFF2-40B4-BE49-F238E27FC236}">
                <a16:creationId xmlns:a16="http://schemas.microsoft.com/office/drawing/2014/main" id="{4C1C465A-F7EE-80D1-A6C0-486C6CC0A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103" y="5940512"/>
            <a:ext cx="1016624" cy="10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2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00AA-7074-F20E-3F21-C7B8862A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42" y="1093413"/>
            <a:ext cx="10515600" cy="12738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FAF9A-FCE4-89D0-3CDD-153126568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82546"/>
            <a:ext cx="10515600" cy="96682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2479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D42C18-BAC0-F6AB-F0B0-A63749A5D235}"/>
              </a:ext>
            </a:extLst>
          </p:cNvPr>
          <p:cNvCxnSpPr>
            <a:cxnSpLocks/>
          </p:cNvCxnSpPr>
          <p:nvPr userDrawn="1"/>
        </p:nvCxnSpPr>
        <p:spPr>
          <a:xfrm>
            <a:off x="2318174" y="3010545"/>
            <a:ext cx="755565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Picture 10" descr="A blue text with people on it&#10;&#10;Description automatically generated">
            <a:extLst>
              <a:ext uri="{FF2B5EF4-FFF2-40B4-BE49-F238E27FC236}">
                <a16:creationId xmlns:a16="http://schemas.microsoft.com/office/drawing/2014/main" id="{E4FF90FB-8032-1FFF-02FA-D25898106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7922" y="4633913"/>
            <a:ext cx="1858961" cy="1858961"/>
          </a:xfrm>
          <a:prstGeom prst="rect">
            <a:avLst/>
          </a:prstGeom>
        </p:spPr>
      </p:pic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BC1E5FE7-297B-0E54-6E19-786DB0013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4671242"/>
            <a:ext cx="3345875" cy="1500187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accent6"/>
                </a:solidFill>
              </a:defRPr>
            </a:lvl1pPr>
            <a:lvl2pPr algn="ctr">
              <a:buNone/>
              <a:defRPr sz="1600">
                <a:solidFill>
                  <a:schemeClr val="accent6"/>
                </a:solidFill>
              </a:defRPr>
            </a:lvl2pPr>
            <a:lvl3pPr algn="ctr">
              <a:buNone/>
              <a:defRPr sz="1400">
                <a:solidFill>
                  <a:schemeClr val="accent6"/>
                </a:solidFill>
              </a:defRPr>
            </a:lvl3pPr>
            <a:lvl4pPr algn="ctr">
              <a:buNone/>
              <a:defRPr sz="1200">
                <a:solidFill>
                  <a:schemeClr val="accent6"/>
                </a:solidFill>
              </a:defRPr>
            </a:lvl4pPr>
            <a:lvl5pPr algn="ctr">
              <a:buNone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9">
            <a:extLst>
              <a:ext uri="{FF2B5EF4-FFF2-40B4-BE49-F238E27FC236}">
                <a16:creationId xmlns:a16="http://schemas.microsoft.com/office/drawing/2014/main" id="{896DE78F-45D8-ADBF-75CA-BAB2ADD0FD0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9359" y="4633913"/>
            <a:ext cx="3345874" cy="1500187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accent6"/>
                </a:solidFill>
              </a:defRPr>
            </a:lvl1pPr>
            <a:lvl2pPr algn="ctr">
              <a:buNone/>
              <a:defRPr sz="1600">
                <a:solidFill>
                  <a:schemeClr val="accent6"/>
                </a:solidFill>
              </a:defRPr>
            </a:lvl2pPr>
            <a:lvl3pPr algn="ctr">
              <a:buNone/>
              <a:defRPr sz="1400">
                <a:solidFill>
                  <a:schemeClr val="accent6"/>
                </a:solidFill>
              </a:defRPr>
            </a:lvl3pPr>
            <a:lvl4pPr algn="ctr">
              <a:buNone/>
              <a:defRPr sz="1200">
                <a:solidFill>
                  <a:schemeClr val="accent6"/>
                </a:solidFill>
              </a:defRPr>
            </a:lvl4pPr>
            <a:lvl5pPr algn="ctr">
              <a:buNone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A92BC-5DF4-00C5-68A0-480F6A7A9BD8}"/>
              </a:ext>
            </a:extLst>
          </p:cNvPr>
          <p:cNvSpPr txBox="1"/>
          <p:nvPr userDrawn="1"/>
        </p:nvSpPr>
        <p:spPr>
          <a:xfrm>
            <a:off x="1786767" y="277308"/>
            <a:ext cx="861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spc="3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JOST REGULAR ROMAN" pitchFamily="2" charset="77"/>
              </a:rPr>
              <a:t>2025 </a:t>
            </a:r>
            <a:r>
              <a:rPr lang="en-US" b="0" i="0" spc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JOST REGULAR ROMAN" pitchFamily="2" charset="77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03458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0B934-1112-67DC-465C-A56FFBD3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92BE-C68C-C1A3-BF90-CA2E8108E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14C69-2FB2-8411-B810-EB9D801ED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blue text with people on it&#10;&#10;Description automatically generated">
            <a:extLst>
              <a:ext uri="{FF2B5EF4-FFF2-40B4-BE49-F238E27FC236}">
                <a16:creationId xmlns:a16="http://schemas.microsoft.com/office/drawing/2014/main" id="{6F289557-6B59-5F4E-293A-C4EF561C9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103" y="5980911"/>
            <a:ext cx="1016624" cy="1016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B67150-8FFE-30E2-DF8C-9591C8B54468}"/>
              </a:ext>
            </a:extLst>
          </p:cNvPr>
          <p:cNvSpPr txBox="1"/>
          <p:nvPr userDrawn="1"/>
        </p:nvSpPr>
        <p:spPr>
          <a:xfrm>
            <a:off x="1292260" y="6354323"/>
            <a:ext cx="35319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i="0" spc="30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2025</a:t>
            </a:r>
            <a:r>
              <a:rPr lang="en-US" sz="1800" b="0" i="0" spc="0" dirty="0">
                <a:solidFill>
                  <a:srgbClr val="22479A"/>
                </a:solidFill>
                <a:latin typeface="Century Gothic" panose="020B0502020202020204" pitchFamily="34" charset="0"/>
                <a:ea typeface="JOST REGULAR ROMAN" pitchFamily="2" charset="77"/>
              </a:rPr>
              <a:t> ANNUAL MEETING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37CC5C4-E640-A5E9-FE69-5ABAA87B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7097" y="6356426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© 2025 Pediatric Endocrine Society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5D3732-B49F-CE91-76B2-6CDA9E83D08D}"/>
              </a:ext>
            </a:extLst>
          </p:cNvPr>
          <p:cNvCxnSpPr>
            <a:cxnSpLocks/>
          </p:cNvCxnSpPr>
          <p:nvPr userDrawn="1"/>
        </p:nvCxnSpPr>
        <p:spPr>
          <a:xfrm>
            <a:off x="585788" y="495947"/>
            <a:ext cx="0" cy="992194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52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5F7F9-B06F-B01D-2037-4849EF2B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F23C5-1920-8D12-DDD6-3A180C71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078FC-7713-3B25-6042-85D31B1C2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© 2025 Pediatric Endocrine Society</a:t>
            </a:r>
          </a:p>
        </p:txBody>
      </p:sp>
    </p:spTree>
    <p:extLst>
      <p:ext uri="{BB962C8B-B14F-4D97-AF65-F5344CB8AC3E}">
        <p14:creationId xmlns:p14="http://schemas.microsoft.com/office/powerpoint/2010/main" val="320227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64" r:id="rId11"/>
    <p:sldLayoutId id="2147483666" r:id="rId12"/>
    <p:sldLayoutId id="2147483654" r:id="rId13"/>
    <p:sldLayoutId id="2147483665" r:id="rId14"/>
    <p:sldLayoutId id="2147483656" r:id="rId15"/>
    <p:sldLayoutId id="2147483663" r:id="rId16"/>
    <p:sldLayoutId id="21474836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9227-845E-20E1-9987-8114D440E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D22F2-19E4-1F99-BB59-23D73849F6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21D7-7E67-3148-FDDD-52F30C67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90E7C-C7C7-298E-F348-E81585A496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FE439-FAAB-07CF-5C78-E99391CDC5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6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32A4-CF59-C273-19DA-686311F6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2BA1A-3093-490A-AE29-10EE2B047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4E5C7-77B4-692E-6119-CC24A6DA93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46315-FFEF-14DE-25D0-419539F58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7D79F-4958-727E-A6BB-00C7B5ECB8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93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D211-F15F-7B0E-99BC-9F5EB0E1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B43BC-D7B8-F8B2-985F-AA52E8522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4538B-2D76-4214-271E-6A67E401C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5A9E34-816A-74CA-8EA4-1F06450D160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3FDA3-AF21-D751-0736-C2D98FFA754C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4616F9-2AB5-5D6B-53D6-15FC79C0B15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0B1362-41C1-97C7-388F-86DE9C7B5C7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2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4856-BCD8-D6E0-5C43-A6587E1C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B1601-BD39-3A31-6914-18E41FAC3A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32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C9B14-C694-C936-DE76-B32ACBA6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2AC23-D24D-E476-1025-79F57B6936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8DF8-F1EC-608E-51D8-ADEB886E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2A517-1490-B4D5-4290-759B1470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EDDF0-A1EA-8994-9AD1-7AB7EA3A2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2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10D9-F93B-417C-039B-10EFDFC1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DA126-5950-78BB-428E-305491F2C3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E12C2-6B46-75B0-E888-8CFD0280BEA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0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D8411-84B2-1458-40AE-D49DB9A6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B5D52-FE69-3344-1901-BB0457E0BF4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68A32-19C3-5214-625D-EA8C03D71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1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F35622-9CEA-7B78-C35E-5802E37E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BC3864-FDC5-2E0A-59C9-9B632B5FBD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9642-CD99-372F-B083-3C7C8253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F7B6-D6E1-7800-704F-0F3815EBE2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4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0DEA-7561-AF31-F516-EDFF6E52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0986F-6BF7-1B3E-7632-FF58082906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0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EBE30-71FB-0DBA-5397-AA72B2CF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C483B-B219-AA18-CA20-6FA297DA51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5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B065-8FD5-EA37-338E-C4268B5E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BE86-9627-A4AE-D9CF-2583779D9C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3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6593-4179-B38A-8F73-0E4374D55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CF3DE-FD45-4373-D643-B042AA5562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FFE0-D2E6-F66A-3D04-8B6EB37C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A6E24-1220-A806-2363-20B34802B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7196-97D9-6BEC-B13A-F5FBC286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112F6-FEB8-78C5-2CF0-B2D953B8A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E61DE-EBD3-187A-52CA-044AC911E0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1D429E-2DA6-81DF-0384-D5225B28D8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59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FFC000"/>
      </a:accent2>
      <a:accent3>
        <a:srgbClr val="86B3BF"/>
      </a:accent3>
      <a:accent4>
        <a:srgbClr val="0070C0"/>
      </a:accent4>
      <a:accent5>
        <a:srgbClr val="83CAEB"/>
      </a:accent5>
      <a:accent6>
        <a:srgbClr val="CAEDFB"/>
      </a:accent6>
      <a:hlink>
        <a:srgbClr val="95DCF7"/>
      </a:hlink>
      <a:folHlink>
        <a:srgbClr val="FFC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b13d44-0eb1-4198-9bdb-0be4a257d6af" xsi:nil="true"/>
    <lcf76f155ced4ddcb4097134ff3c332f xmlns="c7cffa2f-49c3-466d-9352-1d7c908927bc">
      <Terms xmlns="http://schemas.microsoft.com/office/infopath/2007/PartnerControls"/>
    </lcf76f155ced4ddcb4097134ff3c332f>
    <SharedWithUsers xmlns="52b13d44-0eb1-4198-9bdb-0be4a257d6a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3B749935466409E6875151C95D02A" ma:contentTypeVersion="15" ma:contentTypeDescription="Create a new document." ma:contentTypeScope="" ma:versionID="3e9ce088b3f3fb5901a716c1eeef4076">
  <xsd:schema xmlns:xsd="http://www.w3.org/2001/XMLSchema" xmlns:xs="http://www.w3.org/2001/XMLSchema" xmlns:p="http://schemas.microsoft.com/office/2006/metadata/properties" xmlns:ns2="52b13d44-0eb1-4198-9bdb-0be4a257d6af" xmlns:ns3="c7cffa2f-49c3-466d-9352-1d7c908927bc" targetNamespace="http://schemas.microsoft.com/office/2006/metadata/properties" ma:root="true" ma:fieldsID="47463e662655e8a646fea4157b223180" ns2:_="" ns3:_="">
    <xsd:import namespace="52b13d44-0eb1-4198-9bdb-0be4a257d6af"/>
    <xsd:import namespace="c7cffa2f-49c3-466d-9352-1d7c908927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13d44-0eb1-4198-9bdb-0be4a257d6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6b6c814-c521-4433-93a2-54b9df812fcc}" ma:internalName="TaxCatchAll" ma:showField="CatchAllData" ma:web="52b13d44-0eb1-4198-9bdb-0be4a257d6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ffa2f-49c3-466d-9352-1d7c90892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fd74987-fef7-4bf0-a19e-8932986c17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7811A6-118F-4AA6-AD84-CD8C861016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5334EC-D4C6-46F1-AF5E-EF3FB441CC04}">
  <ds:schemaRefs>
    <ds:schemaRef ds:uri="52b13d44-0eb1-4198-9bdb-0be4a257d6af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7cffa2f-49c3-466d-9352-1d7c908927b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85526F7-48B2-4ADD-BE25-AF2E38A0B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b13d44-0eb1-4198-9bdb-0be4a257d6af"/>
    <ds:schemaRef ds:uri="c7cffa2f-49c3-466d-9352-1d7c90892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8719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Widing</dc:creator>
  <cp:lastModifiedBy>Jessica Widing</cp:lastModifiedBy>
  <cp:revision>8</cp:revision>
  <dcterms:created xsi:type="dcterms:W3CDTF">2024-03-12T12:59:57Z</dcterms:created>
  <dcterms:modified xsi:type="dcterms:W3CDTF">2025-04-14T18:29:05Z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0x010100D8F3B749935466409E6875151C95D02A</vt:lpwstr>
  </property>
  <property fmtid="{D5CDD505-2E9C-101B-9397-08002B2CF9AE}" pid="3" name="Order">
    <vt:r8>106731300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